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1" r:id="rId15"/>
    <p:sldId id="273" r:id="rId16"/>
    <p:sldId id="268" r:id="rId17"/>
    <p:sldId id="274" r:id="rId18"/>
    <p:sldId id="275" r:id="rId19"/>
    <p:sldId id="269" r:id="rId20"/>
    <p:sldId id="270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6" r:id="rId29"/>
    <p:sldId id="287" r:id="rId30"/>
    <p:sldId id="280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57F23E-6B9F-4180-83B6-C2821677C514}" v="24" dt="2021-05-10T22:16:50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C860-CA9F-400E-8EA2-266EF8C7F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3C2C9-3131-4C6C-A5E5-1B3B44E57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6F47E-60C4-4287-AFE2-ED27B3BC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08726-2DAE-4CD2-8670-5B3557C3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6EA26-12AF-459F-88C2-0CDDD2E4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2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216E-7C81-4CCF-A36F-1F4207A5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66463-67BE-4A15-82E7-5E410F5E0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B35C3-BD3B-422B-BD2B-AEA146CD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6AF5C-B045-49BD-B7E5-3C3666BE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CA534-0AEC-4382-9873-AABA6168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54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C2E397-7E5C-4AA3-A563-FE5B7A457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530AD-2AE9-42D2-B26A-CAFB03209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68BE2-AEA1-4F0A-8748-ABB81F69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7C581-831C-4EBB-8C30-CBC1840FB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3D3D7-14FA-4C94-816E-5B555B00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65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F4F741-BBDA-4FFC-A0B5-C4F3C9295CA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1D0CF-02D8-4FEC-BBCE-77AB7854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9584D-F850-456F-990F-C576E267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A2072-AAFA-415C-9FA5-FD67A828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ECDD692E-5874-4C5C-9FD7-3B2A155E40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08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B017-C0E4-45DE-837B-FA129E8F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44-DAEE-421A-BEED-D426236FD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640FB-A21E-45C2-866E-E725260F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CC034-88BF-4799-9A99-E2111411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2DBAC-5F1F-4407-949D-ED25506C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3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BF83-5EE8-45BA-B4BC-92077DDE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6951-EA10-4966-BAFE-8AE429C2C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D8839-85ED-4642-8068-C0488DA9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E7D49-EB35-4CE1-AFF6-1DB86DF1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4F51E-4888-4FCD-B236-09A956DF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5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2CB1-164B-4478-A045-55007D76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C9D6-5EF1-4A99-8507-4FEC6E829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80ABD-EB51-4873-9ECE-906B8CFA9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7F8B0-48A0-4CDB-973B-C13BEE01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6DC54-0526-4B5E-A20E-54C7B9A2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7BCC4-E041-4479-BE91-AEAEE8DF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092C9-5FF2-4616-A35B-A88599556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22C5F-4ACE-4AB5-B79F-7AFD28994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9FDFD-6C8F-44ED-B2D7-CADDBA2A2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EEF19-B30B-479F-BA90-025EEFE32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53B0B-4CB3-4DC2-94D5-1F5BFF041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6183D-D517-4641-B75C-F6C6CDEAD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0FAAB-DA75-4F92-BD4B-814D8AE9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08B56-0729-4C85-9104-74DCBE78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7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1881-42B2-452B-8EEC-1F919D1E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AF7FD-37CA-4ADD-91DA-4D6499BF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E13A4-FCD5-486C-B0B9-0516D4A1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983E7-6B2A-4787-B951-6129F370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5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D37CB-50EE-403C-9739-8AC8F19F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98000-B3FA-4273-83E7-D12CCC4C4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B4E23-F235-43AE-9423-5A529F76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72A2-C666-4125-8076-437E7EB0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B4DA-7FD8-4888-B7A5-0248766B5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07B76-D0BA-46A6-BE30-11F8363ED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8676D-7D27-4275-A9FC-288C3E722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F0773-7DD5-4B38-80B9-07900222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05838-AB66-42AB-BB7F-2EE4D4AD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8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6A13-7A20-417C-8D40-4BE51C850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091A92-3466-4BE7-8879-E1B11C415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5F132-C315-4A36-A0C1-1FE4DB6F8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C35B6-F509-4913-B4BC-A4DA42BB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FE658-0811-4C66-9B8C-BD9A92F09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DC30D-6914-48BE-A6F8-FB8BB634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9C439-B4F4-470E-AF83-1FF0CCDE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65CED-7CB0-47AE-9608-C28863D8E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E4635-B4ED-48B3-88E0-324DF5A77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5006C-A298-4C48-92A4-BD66EA44CFE0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D6392-324D-4F51-BA0E-680EA78A7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B30B5-0289-48B7-9672-35CC759C3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54D8C-92A2-4DBE-8821-0136625D3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5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0B4cAR8jE9SuCeWpMb0tjUXBMV1E?usp=sharing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rive.google.com/drive/folders/17efMtp1bh-j9D9nAtmnYIbDMgi13Wgm8?usp=sha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uBSZQX1YDXt6i-stIYo7uj-wT9Z7c_Lm?usp=shar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v5zLXFOrcpogjYSqEk8hEICQRdYDcKUj?usp=sharing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YRBtsyW5Qj3rGyeWWWs9fnZrS2q31ibl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59917-5BA1-4161-978B-F16305752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7736255" cy="3181135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Festival of Lights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E10F3-C33A-468F-B0F3-17816C09D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Technical Teach In</a:t>
            </a:r>
          </a:p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5/11/2021</a:t>
            </a: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2264C-C3CF-405D-875D-66FE1EB1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Jingle Bell Rock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C9E16-1E52-467F-9F71-CCA2222D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2044" y="4698614"/>
            <a:ext cx="5088650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https://drive.google.com/drive/folders/0B4cAR8jE9SuCeWpMb0tjUXBMV1E?usp=sharing</a:t>
            </a: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80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CA691A-9B01-48DE-A88A-A9224949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Jingle Bell Rock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6F24C1-377C-4096-B733-486FA3868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Lighting</a:t>
            </a:r>
          </a:p>
          <a:p>
            <a:pPr lvl="1"/>
            <a:r>
              <a:rPr lang="en-US" dirty="0"/>
              <a:t>Boxes</a:t>
            </a:r>
          </a:p>
          <a:p>
            <a:pPr lvl="1"/>
            <a:r>
              <a:rPr lang="en-US" dirty="0"/>
              <a:t>Overheads</a:t>
            </a:r>
          </a:p>
          <a:p>
            <a:r>
              <a:rPr lang="en-US" dirty="0"/>
              <a:t>Pneumatics</a:t>
            </a:r>
          </a:p>
        </p:txBody>
      </p:sp>
    </p:spTree>
    <p:extLst>
      <p:ext uri="{BB962C8B-B14F-4D97-AF65-F5344CB8AC3E}">
        <p14:creationId xmlns:p14="http://schemas.microsoft.com/office/powerpoint/2010/main" val="110891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287F-FECF-437A-A1D4-85EE4E93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EF6A-70B2-47D5-8E50-EFEFB6B8D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is 12 columns and 8 rows</a:t>
            </a:r>
          </a:p>
          <a:p>
            <a:r>
              <a:rPr lang="en-US" dirty="0"/>
              <a:t>Each column is driven by a single custom driver board</a:t>
            </a:r>
          </a:p>
          <a:p>
            <a:r>
              <a:rPr lang="en-US" dirty="0"/>
              <a:t>Overall control is from single Arduino board</a:t>
            </a:r>
          </a:p>
        </p:txBody>
      </p:sp>
    </p:spTree>
    <p:extLst>
      <p:ext uri="{BB962C8B-B14F-4D97-AF65-F5344CB8AC3E}">
        <p14:creationId xmlns:p14="http://schemas.microsoft.com/office/powerpoint/2010/main" val="30392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D97D-DE22-4DBA-8A71-C3FFBC58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Driver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8F96D-F5C7-4233-8C1E-5C9D0DC8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001"/>
            <a:ext cx="12192000" cy="553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4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D431-E894-4106-9B8A-5BAD8F6A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Layout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6CDA9-0936-401D-ACFD-B2A66237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8273" cy="4351338"/>
          </a:xfrm>
        </p:spPr>
        <p:txBody>
          <a:bodyPr/>
          <a:lstStyle/>
          <a:p>
            <a:r>
              <a:rPr lang="en-US" dirty="0"/>
              <a:t>All CAD is in Eagle</a:t>
            </a:r>
          </a:p>
          <a:p>
            <a:r>
              <a:rPr lang="en-US" dirty="0"/>
              <a:t>All files are at </a:t>
            </a:r>
            <a:r>
              <a:rPr lang="en-US" dirty="0">
                <a:hlinkClick r:id="rId2"/>
              </a:rPr>
              <a:t>https://drive.google.com/drive/folders/17efMtp1bh-j9D9nAtmnYIbDMgi13Wgm8?usp=sharing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90A23-F37B-41E9-BD5A-E58DB8135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11904" y="966906"/>
            <a:ext cx="6238877" cy="50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8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E7FD-06E7-4144-AF94-31ADEDDE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89FD7-E51C-4413-8F33-03CCA03F2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41364" cy="4351338"/>
          </a:xfrm>
        </p:spPr>
        <p:txBody>
          <a:bodyPr/>
          <a:lstStyle/>
          <a:p>
            <a:r>
              <a:rPr lang="en-US" dirty="0"/>
              <a:t>Each PCB has 8 open collector outputs that drive the LEDs (8 Channel IC TLC59211)</a:t>
            </a:r>
          </a:p>
          <a:p>
            <a:r>
              <a:rPr lang="en-US" dirty="0"/>
              <a:t>Each of the cells in the display boards has LEDs that are connected to </a:t>
            </a:r>
            <a:r>
              <a:rPr lang="en-US" dirty="0" err="1"/>
              <a:t>Vcc</a:t>
            </a:r>
            <a:endParaRPr lang="en-US" dirty="0"/>
          </a:p>
          <a:p>
            <a:r>
              <a:rPr lang="en-US" dirty="0"/>
              <a:t>To illuminate the LED, the open collector output is driven low 	</a:t>
            </a:r>
          </a:p>
          <a:p>
            <a:r>
              <a:rPr lang="en-US" dirty="0"/>
              <a:t>Each PCB has an 8 bit serial shift register</a:t>
            </a:r>
          </a:p>
          <a:p>
            <a:r>
              <a:rPr lang="en-US" dirty="0"/>
              <a:t>Data is fed to the board from Arduino using a single data pin and a single clock pin</a:t>
            </a:r>
          </a:p>
          <a:p>
            <a:r>
              <a:rPr lang="en-US" dirty="0"/>
              <a:t>Each of the driver boards is daisy chained so that each bit of data is pushed all the way down all shift registers</a:t>
            </a:r>
          </a:p>
        </p:txBody>
      </p:sp>
    </p:spTree>
    <p:extLst>
      <p:ext uri="{BB962C8B-B14F-4D97-AF65-F5344CB8AC3E}">
        <p14:creationId xmlns:p14="http://schemas.microsoft.com/office/powerpoint/2010/main" val="252883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F6024D-E0EF-461B-8662-8B79543359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5366192" y="365125"/>
            <a:ext cx="6825808" cy="6224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1B6B4-AB77-459C-9A56-D1E1AF68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E3DCD-B699-4F65-80E0-A37805518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is at </a:t>
            </a:r>
            <a:r>
              <a:rPr lang="en-US" dirty="0">
                <a:hlinkClick r:id="rId3"/>
              </a:rPr>
              <a:t>https://drive.google.com/drive/folders/1uBSZQX1YDXt6i-stIYo7uj-wT9Z7c_Lm?usp=sharing</a:t>
            </a:r>
            <a:endParaRPr lang="en-US" dirty="0"/>
          </a:p>
          <a:p>
            <a:r>
              <a:rPr lang="en-US" dirty="0"/>
              <a:t>All software runs on Arduino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09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B7D7-4397-404B-A056-81C85D89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5C4A-3E77-4E74-BD21-7079A3619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0732" cy="3375549"/>
          </a:xfrm>
        </p:spPr>
        <p:txBody>
          <a:bodyPr/>
          <a:lstStyle/>
          <a:p>
            <a:r>
              <a:rPr lang="en-US" dirty="0"/>
              <a:t>On Startup</a:t>
            </a:r>
          </a:p>
          <a:p>
            <a:pPr lvl="1"/>
            <a:r>
              <a:rPr lang="en-US" dirty="0"/>
              <a:t>Initialize all data and array lights</a:t>
            </a:r>
          </a:p>
          <a:p>
            <a:pPr lvl="1"/>
            <a:r>
              <a:rPr lang="en-US" dirty="0"/>
              <a:t>Test the total array to show pixels stuck ON or OFF</a:t>
            </a:r>
          </a:p>
          <a:p>
            <a:r>
              <a:rPr lang="en-US" dirty="0"/>
              <a:t>Cycling</a:t>
            </a:r>
          </a:p>
          <a:p>
            <a:pPr lvl="1"/>
            <a:r>
              <a:rPr lang="en-US" dirty="0"/>
              <a:t>Text Messages</a:t>
            </a:r>
          </a:p>
          <a:p>
            <a:pPr lvl="1"/>
            <a:r>
              <a:rPr lang="en-US" dirty="0"/>
              <a:t>Christmas trees</a:t>
            </a:r>
          </a:p>
          <a:p>
            <a:pPr lvl="1"/>
            <a:r>
              <a:rPr lang="en-US" dirty="0"/>
              <a:t>Snowflakes</a:t>
            </a:r>
          </a:p>
          <a:p>
            <a:pPr lvl="1"/>
            <a:r>
              <a:rPr lang="en-US" dirty="0"/>
              <a:t>Drizzle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90F1AE-A869-43D4-B737-BD66C718CE4D}"/>
              </a:ext>
            </a:extLst>
          </p:cNvPr>
          <p:cNvSpPr txBox="1">
            <a:spLocks/>
          </p:cNvSpPr>
          <p:nvPr/>
        </p:nvSpPr>
        <p:spPr>
          <a:xfrm>
            <a:off x="4807591" y="4672668"/>
            <a:ext cx="7290732" cy="1820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Cycling for static parade</a:t>
            </a:r>
          </a:p>
          <a:p>
            <a:pPr lvl="1"/>
            <a:r>
              <a:rPr lang="en-US" dirty="0"/>
              <a:t>Assorted additional text messages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19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0ACE-C209-4953-8561-2D869168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note in software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06835A-DE62-4CE5-8316-97F2F12D208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686149"/>
              </p:ext>
            </p:extLst>
          </p:nvPr>
        </p:nvGraphicFramePr>
        <p:xfrm>
          <a:off x="9239250" y="4947007"/>
          <a:ext cx="10033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3" imgW="1004040" imgH="522000" progId="Package">
                  <p:embed/>
                </p:oleObj>
              </mc:Choice>
              <mc:Fallback>
                <p:oleObj name="Packager Shell Object" showAsIcon="1" r:id="rId3" imgW="1004040" imgH="522000" progId="Package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1506835A-DE62-4CE5-8316-97F2F12D2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39250" y="4947007"/>
                        <a:ext cx="1003300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AFC1A6-E5B1-49FE-A2AD-1146EA241B4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0292" y="1523563"/>
            <a:ext cx="1065350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display is </a:t>
            </a:r>
            <a:r>
              <a:rPr lang="en-US" dirty="0" err="1"/>
              <a:t>mimic’d</a:t>
            </a:r>
            <a:r>
              <a:rPr lang="en-US" dirty="0"/>
              <a:t> with an software internal array; the whole array is then pushed to the physical display</a:t>
            </a:r>
          </a:p>
          <a:p>
            <a:r>
              <a:rPr lang="en-US" dirty="0"/>
              <a:t>Bits must be pushed as rapidly as possible to reduce flicker</a:t>
            </a:r>
          </a:p>
          <a:p>
            <a:r>
              <a:rPr lang="en-US" dirty="0"/>
              <a:t>Functions are available to scroll Left, Right, Up and Down</a:t>
            </a:r>
          </a:p>
          <a:p>
            <a:r>
              <a:rPr lang="en-US" dirty="0"/>
              <a:t>Characters are “drawn” using a dot matrix character set – static data in program</a:t>
            </a:r>
          </a:p>
          <a:p>
            <a:endParaRPr lang="en-US" dirty="0"/>
          </a:p>
          <a:p>
            <a:r>
              <a:rPr lang="en-US" dirty="0"/>
              <a:t>FOL_LED_19.ino is the latest version</a:t>
            </a:r>
          </a:p>
        </p:txBody>
      </p:sp>
    </p:spTree>
    <p:extLst>
      <p:ext uri="{BB962C8B-B14F-4D97-AF65-F5344CB8AC3E}">
        <p14:creationId xmlns:p14="http://schemas.microsoft.com/office/powerpoint/2010/main" val="353992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91A3-A654-4969-A67E-38A4CACD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53FBF-7F45-4A09-AA40-C630C2CE8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Box Lighting</a:t>
            </a:r>
          </a:p>
          <a:p>
            <a:pPr lvl="1"/>
            <a:r>
              <a:rPr lang="en-US" dirty="0"/>
              <a:t>Cheap DMX lights triggered to change color based on sound input</a:t>
            </a:r>
          </a:p>
          <a:p>
            <a:pPr lvl="1"/>
            <a:r>
              <a:rPr lang="en-US" dirty="0"/>
              <a:t>Could be configured to change color under control on DMX Controller</a:t>
            </a:r>
          </a:p>
          <a:p>
            <a:r>
              <a:rPr lang="en-US" dirty="0"/>
              <a:t>Overhead lighting</a:t>
            </a:r>
          </a:p>
          <a:p>
            <a:pPr lvl="1"/>
            <a:r>
              <a:rPr lang="en-US" dirty="0"/>
              <a:t>Higher quality Chauvet lights</a:t>
            </a:r>
          </a:p>
          <a:p>
            <a:pPr lvl="1"/>
            <a:r>
              <a:rPr lang="en-US" dirty="0"/>
              <a:t>Set to maximum brightness</a:t>
            </a:r>
          </a:p>
          <a:p>
            <a:pPr lvl="1"/>
            <a:r>
              <a:rPr lang="en-US" dirty="0"/>
              <a:t>Could be configured to change color under control on DMX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8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75402-D103-4436-9A57-AA0E234F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DE80-60D3-4AA6-961C-6DF61AB6A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Sound Systems</a:t>
            </a:r>
          </a:p>
          <a:p>
            <a:r>
              <a:rPr lang="en-US" sz="2200" dirty="0"/>
              <a:t>Jingle Bell Rock</a:t>
            </a:r>
          </a:p>
          <a:p>
            <a:r>
              <a:rPr lang="en-US" sz="2200" dirty="0"/>
              <a:t>DMX</a:t>
            </a:r>
          </a:p>
          <a:p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94006-4EFC-4C77-995D-67D93995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5" y="2412727"/>
            <a:ext cx="6791128" cy="43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6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7E12-3193-4F2C-AADC-13AC9CD14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Pneumatics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E429-8260-47C3-A64C-E1DE168C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Ron is the specialist</a:t>
            </a:r>
          </a:p>
          <a:p>
            <a:r>
              <a:rPr lang="en-US" dirty="0"/>
              <a:t>Valves are currently controlled from timed relays inside float</a:t>
            </a:r>
          </a:p>
          <a:p>
            <a:r>
              <a:rPr lang="en-US" dirty="0"/>
              <a:t>Timed Relays connected to valves using ribbon cable</a:t>
            </a:r>
          </a:p>
          <a:p>
            <a:endParaRPr lang="en-US" dirty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Lighting driver board was designed to be able to drive relays if needed.  Pinouts for ribbon cable matches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12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63131-0D24-4636-AFC6-6812F074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DMX Ideas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91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CBCC-74D6-44C2-9080-7D6F6988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2797D-A959-4C2E-906F-FDCF7659A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DMX is the standard for lighting and sound control for theatrical and stage systems</a:t>
            </a:r>
          </a:p>
          <a:p>
            <a:r>
              <a:rPr lang="en-US" dirty="0"/>
              <a:t>DMX 512 is wired standard that uses 3 or 5 pin XLR connectors</a:t>
            </a:r>
          </a:p>
          <a:p>
            <a:r>
              <a:rPr lang="en-US" dirty="0"/>
              <a:t>E1.31 is new wireless standard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5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4053-C6BB-4E80-843E-A82CDFA2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Lighting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0827-9907-4B4E-812E-135685E8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Vixen Lights on PC to create schedule/program of synchronized music, lights and motion</a:t>
            </a:r>
          </a:p>
          <a:p>
            <a:r>
              <a:rPr lang="en-US" dirty="0"/>
              <a:t>Download program to Falcon Player running on Raspberry Pi</a:t>
            </a:r>
          </a:p>
          <a:p>
            <a:r>
              <a:rPr lang="en-US" dirty="0"/>
              <a:t>Use Falcon/Raspberry Pi to control</a:t>
            </a:r>
          </a:p>
          <a:p>
            <a:pPr lvl="1"/>
            <a:r>
              <a:rPr lang="en-US" dirty="0"/>
              <a:t>Our DMX 512 lights through a serial to DMX converter</a:t>
            </a:r>
          </a:p>
          <a:p>
            <a:pPr lvl="1"/>
            <a:r>
              <a:rPr lang="en-US" dirty="0"/>
              <a:t>E1.31 lighting strands wirelessly using </a:t>
            </a:r>
            <a:r>
              <a:rPr lang="en-US" dirty="0" err="1"/>
              <a:t>ESPixel</a:t>
            </a:r>
            <a:r>
              <a:rPr lang="en-US" dirty="0"/>
              <a:t> Pops</a:t>
            </a:r>
          </a:p>
          <a:p>
            <a:pPr lvl="1"/>
            <a:r>
              <a:rPr lang="en-US" dirty="0"/>
              <a:t>Our DMX 512 lights through a proprietary E1.31 converter</a:t>
            </a:r>
          </a:p>
          <a:p>
            <a:pPr lvl="1"/>
            <a:r>
              <a:rPr lang="en-US" dirty="0"/>
              <a:t>Pneumatic Motion through a serial to GPIO to driver board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Note: I have had a prototype version of this already working</a:t>
            </a:r>
          </a:p>
        </p:txBody>
      </p:sp>
    </p:spTree>
    <p:extLst>
      <p:ext uri="{BB962C8B-B14F-4D97-AF65-F5344CB8AC3E}">
        <p14:creationId xmlns:p14="http://schemas.microsoft.com/office/powerpoint/2010/main" val="96715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2">
            <a:extLst>
              <a:ext uri="{FF2B5EF4-FFF2-40B4-BE49-F238E27FC236}">
                <a16:creationId xmlns:a16="http://schemas.microsoft.com/office/drawing/2014/main" id="{C247D4C8-C3C6-4B15-80C5-9F2889168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57200"/>
            <a:ext cx="838200" cy="83820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en-US" altLang="en-US"/>
              <a:t>Par</a:t>
            </a:r>
          </a:p>
          <a:p>
            <a:pPr algn="just"/>
            <a:r>
              <a:rPr lang="en-US" altLang="en-US"/>
              <a:t>Light</a:t>
            </a:r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2F019D13-E222-4EB3-B5F2-9E2B554F19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914400"/>
            <a:ext cx="6096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AFCF8225-768A-4A51-91FA-227DB1CFD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5257801"/>
            <a:ext cx="92845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192.168.0.9</a:t>
            </a:r>
          </a:p>
        </p:txBody>
      </p:sp>
      <p:sp>
        <p:nvSpPr>
          <p:cNvPr id="10245" name="Oval 5">
            <a:extLst>
              <a:ext uri="{FF2B5EF4-FFF2-40B4-BE49-F238E27FC236}">
                <a16:creationId xmlns:a16="http://schemas.microsoft.com/office/drawing/2014/main" id="{9B87B34D-B609-4921-B2AF-D2ED1AFB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81000"/>
            <a:ext cx="838200" cy="83820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en-US" altLang="en-US"/>
              <a:t>CN</a:t>
            </a:r>
          </a:p>
          <a:p>
            <a:pPr algn="just"/>
            <a:r>
              <a:rPr lang="en-US" altLang="en-US"/>
              <a:t>Light</a:t>
            </a:r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B4E51CF0-65BF-42E6-B4DE-6DBCD6545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914400"/>
            <a:ext cx="9906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7" name="Text Box 7">
            <a:extLst>
              <a:ext uri="{FF2B5EF4-FFF2-40B4-BE49-F238E27FC236}">
                <a16:creationId xmlns:a16="http://schemas.microsoft.com/office/drawing/2014/main" id="{87AE4D5E-5117-476A-A2BC-89B0707B8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9" y="381001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en-US" sz="1200"/>
              <a:t>DMX</a:t>
            </a:r>
          </a:p>
          <a:p>
            <a:pPr algn="just"/>
            <a:r>
              <a:rPr lang="en-US" altLang="en-US" sz="1200"/>
              <a:t>3 Pin</a:t>
            </a:r>
          </a:p>
        </p:txBody>
      </p:sp>
      <p:sp>
        <p:nvSpPr>
          <p:cNvPr id="10248" name="AutoShape 8">
            <a:extLst>
              <a:ext uri="{FF2B5EF4-FFF2-40B4-BE49-F238E27FC236}">
                <a16:creationId xmlns:a16="http://schemas.microsoft.com/office/drawing/2014/main" id="{D76B693D-6952-47EA-96FE-90AD1EB50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95800"/>
            <a:ext cx="2819400" cy="1981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/>
            <a:r>
              <a:rPr lang="en-US" altLang="en-US"/>
              <a:t>Arduino Mega</a:t>
            </a:r>
          </a:p>
        </p:txBody>
      </p:sp>
      <p:sp>
        <p:nvSpPr>
          <p:cNvPr id="10249" name="AutoShape 9">
            <a:extLst>
              <a:ext uri="{FF2B5EF4-FFF2-40B4-BE49-F238E27FC236}">
                <a16:creationId xmlns:a16="http://schemas.microsoft.com/office/drawing/2014/main" id="{1C8CB1A7-CB37-4878-A27B-E002F39FE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876800"/>
            <a:ext cx="2133600" cy="4572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Falcon Player</a:t>
            </a:r>
          </a:p>
        </p:txBody>
      </p:sp>
      <p:sp>
        <p:nvSpPr>
          <p:cNvPr id="10250" name="Text Box 10">
            <a:extLst>
              <a:ext uri="{FF2B5EF4-FFF2-40B4-BE49-F238E27FC236}">
                <a16:creationId xmlns:a16="http://schemas.microsoft.com/office/drawing/2014/main" id="{72CBB4F0-7629-45E9-B014-5FA7EB543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81001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DMX</a:t>
            </a:r>
          </a:p>
          <a:p>
            <a:r>
              <a:rPr lang="en-US" altLang="en-US" sz="1200"/>
              <a:t>3 Pin</a:t>
            </a:r>
          </a:p>
        </p:txBody>
      </p:sp>
      <p:sp>
        <p:nvSpPr>
          <p:cNvPr id="10251" name="Line 11">
            <a:extLst>
              <a:ext uri="{FF2B5EF4-FFF2-40B4-BE49-F238E27FC236}">
                <a16:creationId xmlns:a16="http://schemas.microsoft.com/office/drawing/2014/main" id="{EE510F81-0811-499C-BEBF-6DC7784F4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105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2" name="Line 12">
            <a:extLst>
              <a:ext uri="{FF2B5EF4-FFF2-40B4-BE49-F238E27FC236}">
                <a16:creationId xmlns:a16="http://schemas.microsoft.com/office/drawing/2014/main" id="{8A8424DD-D3CF-4DE4-937C-7F9A1B99F1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371600"/>
            <a:ext cx="0" cy="3733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AutoShape 13">
            <a:extLst>
              <a:ext uri="{FF2B5EF4-FFF2-40B4-BE49-F238E27FC236}">
                <a16:creationId xmlns:a16="http://schemas.microsoft.com/office/drawing/2014/main" id="{9D0422C2-8DC0-470C-A936-3DDF5B3CE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2004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Router</a:t>
            </a:r>
          </a:p>
        </p:txBody>
      </p:sp>
      <p:sp>
        <p:nvSpPr>
          <p:cNvPr id="10254" name="AutoShape 14">
            <a:extLst>
              <a:ext uri="{FF2B5EF4-FFF2-40B4-BE49-F238E27FC236}">
                <a16:creationId xmlns:a16="http://schemas.microsoft.com/office/drawing/2014/main" id="{D2733F04-EAA5-45D9-911F-D97DB6599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562600"/>
            <a:ext cx="1295400" cy="4572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GPIO</a:t>
            </a:r>
          </a:p>
        </p:txBody>
      </p:sp>
      <p:sp>
        <p:nvSpPr>
          <p:cNvPr id="10255" name="AutoShape 15">
            <a:extLst>
              <a:ext uri="{FF2B5EF4-FFF2-40B4-BE49-F238E27FC236}">
                <a16:creationId xmlns:a16="http://schemas.microsoft.com/office/drawing/2014/main" id="{FE092D22-500F-41A6-BC1E-E21B3E389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419600"/>
            <a:ext cx="2819400" cy="1981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Raspberry Pi 4 Model B</a:t>
            </a:r>
          </a:p>
        </p:txBody>
      </p:sp>
      <p:sp>
        <p:nvSpPr>
          <p:cNvPr id="10256" name="AutoShape 16">
            <a:extLst>
              <a:ext uri="{FF2B5EF4-FFF2-40B4-BE49-F238E27FC236}">
                <a16:creationId xmlns:a16="http://schemas.microsoft.com/office/drawing/2014/main" id="{69BF6EA1-8409-4213-A649-ED3B7AABB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029200"/>
            <a:ext cx="2133600" cy="4572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Falcon Player</a:t>
            </a:r>
          </a:p>
        </p:txBody>
      </p:sp>
      <p:sp>
        <p:nvSpPr>
          <p:cNvPr id="10257" name="AutoShape 17">
            <a:extLst>
              <a:ext uri="{FF2B5EF4-FFF2-40B4-BE49-F238E27FC236}">
                <a16:creationId xmlns:a16="http://schemas.microsoft.com/office/drawing/2014/main" id="{8D0E1183-44B9-47A6-A2EB-320A66DDB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95800"/>
            <a:ext cx="2819400" cy="5334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/>
              <a:t>DMX Shield</a:t>
            </a:r>
          </a:p>
        </p:txBody>
      </p:sp>
      <p:sp>
        <p:nvSpPr>
          <p:cNvPr id="10258" name="AutoShape 18">
            <a:extLst>
              <a:ext uri="{FF2B5EF4-FFF2-40B4-BE49-F238E27FC236}">
                <a16:creationId xmlns:a16="http://schemas.microsoft.com/office/drawing/2014/main" id="{FE63099C-79E5-4741-AA95-E562C0514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150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/>
              <a:t>TTY AMA0</a:t>
            </a:r>
          </a:p>
          <a:p>
            <a:pPr algn="ctr"/>
            <a:r>
              <a:rPr lang="en-US" altLang="en-US"/>
              <a:t>TXD GPIO14</a:t>
            </a:r>
          </a:p>
        </p:txBody>
      </p:sp>
      <p:sp>
        <p:nvSpPr>
          <p:cNvPr id="10259" name="Oval 19">
            <a:extLst>
              <a:ext uri="{FF2B5EF4-FFF2-40B4-BE49-F238E27FC236}">
                <a16:creationId xmlns:a16="http://schemas.microsoft.com/office/drawing/2014/main" id="{295FB052-B0B1-499D-B961-6ABF3DCFD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381000"/>
            <a:ext cx="8382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Pneu</a:t>
            </a:r>
          </a:p>
          <a:p>
            <a:pPr algn="ctr"/>
            <a:r>
              <a:rPr lang="en-US" altLang="en-US"/>
              <a:t>Act</a:t>
            </a:r>
          </a:p>
        </p:txBody>
      </p:sp>
      <p:sp>
        <p:nvSpPr>
          <p:cNvPr id="10261" name="Text Box 21">
            <a:extLst>
              <a:ext uri="{FF2B5EF4-FFF2-40B4-BE49-F238E27FC236}">
                <a16:creationId xmlns:a16="http://schemas.microsoft.com/office/drawing/2014/main" id="{5925F902-CEA2-436D-90EE-A230AE198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381001"/>
            <a:ext cx="4106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20v</a:t>
            </a:r>
          </a:p>
        </p:txBody>
      </p:sp>
      <p:sp>
        <p:nvSpPr>
          <p:cNvPr id="10263" name="AutoShape 23">
            <a:extLst>
              <a:ext uri="{FF2B5EF4-FFF2-40B4-BE49-F238E27FC236}">
                <a16:creationId xmlns:a16="http://schemas.microsoft.com/office/drawing/2014/main" id="{0F0FBBCA-FFB7-4258-A83D-F36007422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562600"/>
            <a:ext cx="1066800" cy="4572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Serial1</a:t>
            </a:r>
          </a:p>
        </p:txBody>
      </p:sp>
      <p:sp>
        <p:nvSpPr>
          <p:cNvPr id="10264" name="AutoShape 24">
            <a:extLst>
              <a:ext uri="{FF2B5EF4-FFF2-40B4-BE49-F238E27FC236}">
                <a16:creationId xmlns:a16="http://schemas.microsoft.com/office/drawing/2014/main" id="{100F0D0E-31BB-455B-9F67-660042FAC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5029200"/>
            <a:ext cx="1295400" cy="4572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GPIO</a:t>
            </a:r>
          </a:p>
        </p:txBody>
      </p:sp>
      <p:sp>
        <p:nvSpPr>
          <p:cNvPr id="10265" name="AutoShape 25">
            <a:extLst>
              <a:ext uri="{FF2B5EF4-FFF2-40B4-BE49-F238E27FC236}">
                <a16:creationId xmlns:a16="http://schemas.microsoft.com/office/drawing/2014/main" id="{8130B218-0A76-46EC-96B5-EF509ED6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143000"/>
            <a:ext cx="2514600" cy="106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Laptop PC</a:t>
            </a:r>
          </a:p>
        </p:txBody>
      </p:sp>
      <p:sp>
        <p:nvSpPr>
          <p:cNvPr id="10266" name="AutoShape 26">
            <a:extLst>
              <a:ext uri="{FF2B5EF4-FFF2-40B4-BE49-F238E27FC236}">
                <a16:creationId xmlns:a16="http://schemas.microsoft.com/office/drawing/2014/main" id="{23D1A6DA-BFD2-4637-8D4C-1014F32A4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600200"/>
            <a:ext cx="1828800" cy="381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Vixen Lights</a:t>
            </a:r>
          </a:p>
        </p:txBody>
      </p:sp>
      <p:sp>
        <p:nvSpPr>
          <p:cNvPr id="10269" name="Line 29">
            <a:extLst>
              <a:ext uri="{FF2B5EF4-FFF2-40B4-BE49-F238E27FC236}">
                <a16:creationId xmlns:a16="http://schemas.microsoft.com/office/drawing/2014/main" id="{E61DF352-1277-419B-83CF-82534462ED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5867400"/>
            <a:ext cx="1447800" cy="15240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" name="AutoShape 30">
            <a:extLst>
              <a:ext uri="{FF2B5EF4-FFF2-40B4-BE49-F238E27FC236}">
                <a16:creationId xmlns:a16="http://schemas.microsoft.com/office/drawing/2014/main" id="{08687B92-E06C-4990-A78C-9C7C526F6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581400"/>
            <a:ext cx="17526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/>
            <a:r>
              <a:rPr lang="en-US" altLang="en-US"/>
              <a:t>Pneu Driver Bd</a:t>
            </a:r>
          </a:p>
        </p:txBody>
      </p:sp>
      <p:sp>
        <p:nvSpPr>
          <p:cNvPr id="10272" name="Text Box 32">
            <a:extLst>
              <a:ext uri="{FF2B5EF4-FFF2-40B4-BE49-F238E27FC236}">
                <a16:creationId xmlns:a16="http://schemas.microsoft.com/office/drawing/2014/main" id="{4161E62D-D366-4E7C-842A-7CED2FBF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228600"/>
            <a:ext cx="13079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Revision 2.0</a:t>
            </a:r>
          </a:p>
        </p:txBody>
      </p:sp>
      <p:sp>
        <p:nvSpPr>
          <p:cNvPr id="10273" name="AutoShape 33">
            <a:extLst>
              <a:ext uri="{FF2B5EF4-FFF2-40B4-BE49-F238E27FC236}">
                <a16:creationId xmlns:a16="http://schemas.microsoft.com/office/drawing/2014/main" id="{6BAF5C3C-DA73-47AC-8ABF-80A8B2439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029200"/>
            <a:ext cx="1066800" cy="4572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Serial0</a:t>
            </a:r>
          </a:p>
        </p:txBody>
      </p:sp>
      <p:sp>
        <p:nvSpPr>
          <p:cNvPr id="10274" name="AutoShape 34">
            <a:extLst>
              <a:ext uri="{FF2B5EF4-FFF2-40B4-BE49-F238E27FC236}">
                <a16:creationId xmlns:a16="http://schemas.microsoft.com/office/drawing/2014/main" id="{0D55AA7B-4785-4792-AEAD-64BCB9F34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5562600"/>
            <a:ext cx="1066800" cy="4572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Serial2</a:t>
            </a:r>
          </a:p>
        </p:txBody>
      </p:sp>
      <p:sp>
        <p:nvSpPr>
          <p:cNvPr id="10275" name="Text Box 35">
            <a:extLst>
              <a:ext uri="{FF2B5EF4-FFF2-40B4-BE49-F238E27FC236}">
                <a16:creationId xmlns:a16="http://schemas.microsoft.com/office/drawing/2014/main" id="{433A3977-3830-426E-B1A5-B2EEACBCE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1" y="5638801"/>
            <a:ext cx="6559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115200</a:t>
            </a:r>
          </a:p>
        </p:txBody>
      </p:sp>
      <p:sp>
        <p:nvSpPr>
          <p:cNvPr id="10276" name="Text Box 36">
            <a:extLst>
              <a:ext uri="{FF2B5EF4-FFF2-40B4-BE49-F238E27FC236}">
                <a16:creationId xmlns:a16="http://schemas.microsoft.com/office/drawing/2014/main" id="{EAEC17BA-4BB4-4745-B3D9-607744A9D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638801"/>
            <a:ext cx="4138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Rx1</a:t>
            </a:r>
          </a:p>
        </p:txBody>
      </p:sp>
      <p:sp>
        <p:nvSpPr>
          <p:cNvPr id="10277" name="Line 37">
            <a:extLst>
              <a:ext uri="{FF2B5EF4-FFF2-40B4-BE49-F238E27FC236}">
                <a16:creationId xmlns:a16="http://schemas.microsoft.com/office/drawing/2014/main" id="{5F9A313A-7EFA-44E1-9124-5AEBEAE8F8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0" y="838200"/>
            <a:ext cx="9144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8" name="AutoShape 38">
            <a:extLst>
              <a:ext uri="{FF2B5EF4-FFF2-40B4-BE49-F238E27FC236}">
                <a16:creationId xmlns:a16="http://schemas.microsoft.com/office/drawing/2014/main" id="{2306117D-4DF0-460D-85CE-2EFB70EE0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52600"/>
            <a:ext cx="1752600" cy="13716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/>
              <a:t>16 channel </a:t>
            </a:r>
          </a:p>
          <a:p>
            <a:pPr algn="ctr"/>
            <a:r>
              <a:rPr lang="en-US" altLang="en-US"/>
              <a:t>Relay Board</a:t>
            </a:r>
          </a:p>
          <a:p>
            <a:pPr algn="ctr"/>
            <a:r>
              <a:rPr lang="en-US" altLang="en-US"/>
              <a:t>DMX</a:t>
            </a:r>
          </a:p>
        </p:txBody>
      </p:sp>
      <p:sp>
        <p:nvSpPr>
          <p:cNvPr id="10279" name="Line 39">
            <a:extLst>
              <a:ext uri="{FF2B5EF4-FFF2-40B4-BE49-F238E27FC236}">
                <a16:creationId xmlns:a16="http://schemas.microsoft.com/office/drawing/2014/main" id="{7889A0F2-54F4-4B74-848F-495018E600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4400" y="914400"/>
            <a:ext cx="2133600" cy="1524000"/>
          </a:xfrm>
          <a:prstGeom prst="line">
            <a:avLst/>
          </a:prstGeom>
          <a:noFill/>
          <a:ln w="2222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80" name="Line 40">
            <a:extLst>
              <a:ext uri="{FF2B5EF4-FFF2-40B4-BE49-F238E27FC236}">
                <a16:creationId xmlns:a16="http://schemas.microsoft.com/office/drawing/2014/main" id="{97236372-23FE-4D19-8B73-2A9636D30A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3800" y="3124200"/>
            <a:ext cx="152400" cy="13716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val 2">
            <a:extLst>
              <a:ext uri="{FF2B5EF4-FFF2-40B4-BE49-F238E27FC236}">
                <a16:creationId xmlns:a16="http://schemas.microsoft.com/office/drawing/2014/main" id="{83334858-29D9-4304-8CDB-2F51AF000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57200"/>
            <a:ext cx="838200" cy="83820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en-US" altLang="en-US"/>
              <a:t>Par</a:t>
            </a:r>
          </a:p>
          <a:p>
            <a:pPr algn="just"/>
            <a:r>
              <a:rPr lang="en-US" altLang="en-US"/>
              <a:t>Light</a:t>
            </a:r>
          </a:p>
        </p:txBody>
      </p:sp>
      <p:sp>
        <p:nvSpPr>
          <p:cNvPr id="13315" name="Line 3">
            <a:extLst>
              <a:ext uri="{FF2B5EF4-FFF2-40B4-BE49-F238E27FC236}">
                <a16:creationId xmlns:a16="http://schemas.microsoft.com/office/drawing/2014/main" id="{D82404BB-980D-4694-98B0-C426E33645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914400"/>
            <a:ext cx="6096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AC37ACD2-027C-4343-86E6-00D22CBD2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5257801"/>
            <a:ext cx="92845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192.168.0.9</a:t>
            </a:r>
          </a:p>
        </p:txBody>
      </p:sp>
      <p:sp>
        <p:nvSpPr>
          <p:cNvPr id="13317" name="Oval 5">
            <a:extLst>
              <a:ext uri="{FF2B5EF4-FFF2-40B4-BE49-F238E27FC236}">
                <a16:creationId xmlns:a16="http://schemas.microsoft.com/office/drawing/2014/main" id="{1E90F694-1C4E-4EFB-ACEC-ADE3872C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81000"/>
            <a:ext cx="838200" cy="838200"/>
          </a:xfrm>
          <a:prstGeom prst="ellipse">
            <a:avLst/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en-US" altLang="en-US"/>
              <a:t>CN</a:t>
            </a:r>
          </a:p>
          <a:p>
            <a:pPr algn="just"/>
            <a:r>
              <a:rPr lang="en-US" altLang="en-US"/>
              <a:t>Light</a:t>
            </a:r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5878DAEC-474A-41A0-9834-5426155BB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914400"/>
            <a:ext cx="9906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D55738A2-C753-40E8-A912-87C34105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289" y="381001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en-US" sz="1200"/>
              <a:t>DMX</a:t>
            </a:r>
          </a:p>
          <a:p>
            <a:pPr algn="just"/>
            <a:r>
              <a:rPr lang="en-US" altLang="en-US" sz="1200"/>
              <a:t>3 Pin</a:t>
            </a:r>
          </a:p>
        </p:txBody>
      </p:sp>
      <p:sp>
        <p:nvSpPr>
          <p:cNvPr id="13320" name="AutoShape 8">
            <a:extLst>
              <a:ext uri="{FF2B5EF4-FFF2-40B4-BE49-F238E27FC236}">
                <a16:creationId xmlns:a16="http://schemas.microsoft.com/office/drawing/2014/main" id="{A9966F8A-817A-4E4D-9677-447DC6DD7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95800"/>
            <a:ext cx="2819400" cy="1981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/>
            <a:r>
              <a:rPr lang="en-US" altLang="en-US"/>
              <a:t>Arduino Mega</a:t>
            </a:r>
          </a:p>
        </p:txBody>
      </p:sp>
      <p:sp>
        <p:nvSpPr>
          <p:cNvPr id="13321" name="AutoShape 9">
            <a:extLst>
              <a:ext uri="{FF2B5EF4-FFF2-40B4-BE49-F238E27FC236}">
                <a16:creationId xmlns:a16="http://schemas.microsoft.com/office/drawing/2014/main" id="{171B77AF-80C4-4E0E-8539-6BCC64815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876800"/>
            <a:ext cx="2133600" cy="4572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Falcon Player</a:t>
            </a:r>
          </a:p>
        </p:txBody>
      </p:sp>
      <p:sp>
        <p:nvSpPr>
          <p:cNvPr id="13322" name="Text Box 10">
            <a:extLst>
              <a:ext uri="{FF2B5EF4-FFF2-40B4-BE49-F238E27FC236}">
                <a16:creationId xmlns:a16="http://schemas.microsoft.com/office/drawing/2014/main" id="{0EA7C54B-2CC4-47E5-81D4-E9B127938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81001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DMX</a:t>
            </a:r>
          </a:p>
          <a:p>
            <a:r>
              <a:rPr lang="en-US" altLang="en-US" sz="1200"/>
              <a:t>3 Pin</a:t>
            </a:r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B9288C46-33D0-46A4-AD4B-90DAD8967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105400"/>
            <a:ext cx="1066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Line 12">
            <a:extLst>
              <a:ext uri="{FF2B5EF4-FFF2-40B4-BE49-F238E27FC236}">
                <a16:creationId xmlns:a16="http://schemas.microsoft.com/office/drawing/2014/main" id="{CB99411E-8BBA-42AE-8C1D-1B622604EE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371600"/>
            <a:ext cx="0" cy="3733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5C3E5195-BB2D-4518-B638-3F4DFC7D0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20040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Router</a:t>
            </a:r>
          </a:p>
        </p:txBody>
      </p:sp>
      <p:sp>
        <p:nvSpPr>
          <p:cNvPr id="13326" name="AutoShape 14">
            <a:extLst>
              <a:ext uri="{FF2B5EF4-FFF2-40B4-BE49-F238E27FC236}">
                <a16:creationId xmlns:a16="http://schemas.microsoft.com/office/drawing/2014/main" id="{8C0108C0-13C6-498E-AC80-B8440446D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562600"/>
            <a:ext cx="1295400" cy="4572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GPIO</a:t>
            </a:r>
          </a:p>
        </p:txBody>
      </p:sp>
      <p:sp>
        <p:nvSpPr>
          <p:cNvPr id="13327" name="AutoShape 15">
            <a:extLst>
              <a:ext uri="{FF2B5EF4-FFF2-40B4-BE49-F238E27FC236}">
                <a16:creationId xmlns:a16="http://schemas.microsoft.com/office/drawing/2014/main" id="{EC3C1869-F2BD-4BEE-B8B6-DB7D3CAAA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419600"/>
            <a:ext cx="2819400" cy="1981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Raspberry Pi 4 Model B</a:t>
            </a:r>
          </a:p>
        </p:txBody>
      </p:sp>
      <p:sp>
        <p:nvSpPr>
          <p:cNvPr id="13328" name="AutoShape 16">
            <a:extLst>
              <a:ext uri="{FF2B5EF4-FFF2-40B4-BE49-F238E27FC236}">
                <a16:creationId xmlns:a16="http://schemas.microsoft.com/office/drawing/2014/main" id="{4BA3E407-366B-45B6-AC46-9A9ED160B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029200"/>
            <a:ext cx="2133600" cy="4572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Falcon Player</a:t>
            </a:r>
          </a:p>
        </p:txBody>
      </p:sp>
      <p:sp>
        <p:nvSpPr>
          <p:cNvPr id="13329" name="AutoShape 17">
            <a:extLst>
              <a:ext uri="{FF2B5EF4-FFF2-40B4-BE49-F238E27FC236}">
                <a16:creationId xmlns:a16="http://schemas.microsoft.com/office/drawing/2014/main" id="{C89D90C8-55FD-407F-B860-5678031AD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95800"/>
            <a:ext cx="2819400" cy="5334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/>
              <a:t>DMX Shield</a:t>
            </a:r>
          </a:p>
        </p:txBody>
      </p:sp>
      <p:sp>
        <p:nvSpPr>
          <p:cNvPr id="13330" name="AutoShape 18">
            <a:extLst>
              <a:ext uri="{FF2B5EF4-FFF2-40B4-BE49-F238E27FC236}">
                <a16:creationId xmlns:a16="http://schemas.microsoft.com/office/drawing/2014/main" id="{D12450A5-E680-431B-8EB2-8B84FD7A1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15000"/>
            <a:ext cx="1752600" cy="6096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/>
              <a:t>TTY AMA0</a:t>
            </a:r>
          </a:p>
          <a:p>
            <a:pPr algn="ctr"/>
            <a:r>
              <a:rPr lang="en-US" altLang="en-US"/>
              <a:t>TXD GPIO14</a:t>
            </a:r>
          </a:p>
        </p:txBody>
      </p:sp>
      <p:sp>
        <p:nvSpPr>
          <p:cNvPr id="13331" name="Oval 19">
            <a:extLst>
              <a:ext uri="{FF2B5EF4-FFF2-40B4-BE49-F238E27FC236}">
                <a16:creationId xmlns:a16="http://schemas.microsoft.com/office/drawing/2014/main" id="{5377AC09-C8B2-437C-961D-A257A338B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381000"/>
            <a:ext cx="8382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Pneu</a:t>
            </a:r>
          </a:p>
          <a:p>
            <a:pPr algn="ctr"/>
            <a:r>
              <a:rPr lang="en-US" altLang="en-US"/>
              <a:t>Act</a:t>
            </a:r>
          </a:p>
        </p:txBody>
      </p:sp>
      <p:sp>
        <p:nvSpPr>
          <p:cNvPr id="13332" name="Line 20">
            <a:extLst>
              <a:ext uri="{FF2B5EF4-FFF2-40B4-BE49-F238E27FC236}">
                <a16:creationId xmlns:a16="http://schemas.microsoft.com/office/drawing/2014/main" id="{E84BE81D-D764-498B-8F5C-F2439AA2F3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96400" y="8382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Text Box 21">
            <a:extLst>
              <a:ext uri="{FF2B5EF4-FFF2-40B4-BE49-F238E27FC236}">
                <a16:creationId xmlns:a16="http://schemas.microsoft.com/office/drawing/2014/main" id="{88429811-8384-4CB3-8D6F-67BCC9432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381001"/>
            <a:ext cx="4106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20v</a:t>
            </a:r>
          </a:p>
        </p:txBody>
      </p:sp>
      <p:sp>
        <p:nvSpPr>
          <p:cNvPr id="13334" name="AutoShape 22">
            <a:extLst>
              <a:ext uri="{FF2B5EF4-FFF2-40B4-BE49-F238E27FC236}">
                <a16:creationId xmlns:a16="http://schemas.microsoft.com/office/drawing/2014/main" id="{7546218A-3CC4-4943-A050-2A7361EBA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562600"/>
            <a:ext cx="1066800" cy="4572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Serial1</a:t>
            </a:r>
          </a:p>
        </p:txBody>
      </p:sp>
      <p:sp>
        <p:nvSpPr>
          <p:cNvPr id="13335" name="AutoShape 23">
            <a:extLst>
              <a:ext uri="{FF2B5EF4-FFF2-40B4-BE49-F238E27FC236}">
                <a16:creationId xmlns:a16="http://schemas.microsoft.com/office/drawing/2014/main" id="{92BAEDEF-2DC7-444B-BB17-032C716AD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5029200"/>
            <a:ext cx="1295400" cy="4572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GPIO</a:t>
            </a:r>
          </a:p>
        </p:txBody>
      </p:sp>
      <p:sp>
        <p:nvSpPr>
          <p:cNvPr id="13336" name="AutoShape 24">
            <a:extLst>
              <a:ext uri="{FF2B5EF4-FFF2-40B4-BE49-F238E27FC236}">
                <a16:creationId xmlns:a16="http://schemas.microsoft.com/office/drawing/2014/main" id="{9AC5F20F-B1B0-4D2C-BC09-0096E91D6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143000"/>
            <a:ext cx="2514600" cy="106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Laptop PC</a:t>
            </a:r>
          </a:p>
        </p:txBody>
      </p:sp>
      <p:sp>
        <p:nvSpPr>
          <p:cNvPr id="13337" name="AutoShape 25">
            <a:extLst>
              <a:ext uri="{FF2B5EF4-FFF2-40B4-BE49-F238E27FC236}">
                <a16:creationId xmlns:a16="http://schemas.microsoft.com/office/drawing/2014/main" id="{16C2D3B8-BA41-4EF5-9801-3E767094D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600200"/>
            <a:ext cx="1828800" cy="381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Vixen Lights</a:t>
            </a:r>
          </a:p>
        </p:txBody>
      </p:sp>
      <p:sp>
        <p:nvSpPr>
          <p:cNvPr id="13338" name="Line 26">
            <a:extLst>
              <a:ext uri="{FF2B5EF4-FFF2-40B4-BE49-F238E27FC236}">
                <a16:creationId xmlns:a16="http://schemas.microsoft.com/office/drawing/2014/main" id="{B93B8485-8A0D-4728-8496-0E5273505B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4400" y="914400"/>
            <a:ext cx="2590800" cy="3581400"/>
          </a:xfrm>
          <a:prstGeom prst="line">
            <a:avLst/>
          </a:prstGeom>
          <a:noFill/>
          <a:ln w="2222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27">
            <a:extLst>
              <a:ext uri="{FF2B5EF4-FFF2-40B4-BE49-F238E27FC236}">
                <a16:creationId xmlns:a16="http://schemas.microsoft.com/office/drawing/2014/main" id="{25DF9922-52A1-4491-B130-8F2C80C5BD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5867400"/>
            <a:ext cx="1447800" cy="15240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0" name="AutoShape 28">
            <a:extLst>
              <a:ext uri="{FF2B5EF4-FFF2-40B4-BE49-F238E27FC236}">
                <a16:creationId xmlns:a16="http://schemas.microsoft.com/office/drawing/2014/main" id="{CBD7CC4A-3984-4A14-9971-9B9B5A014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3581400"/>
            <a:ext cx="1752600" cy="533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/>
            <a:r>
              <a:rPr lang="en-US" altLang="en-US"/>
              <a:t>Pneu Driver Bd</a:t>
            </a:r>
          </a:p>
        </p:txBody>
      </p:sp>
      <p:sp>
        <p:nvSpPr>
          <p:cNvPr id="13341" name="Line 29">
            <a:extLst>
              <a:ext uri="{FF2B5EF4-FFF2-40B4-BE49-F238E27FC236}">
                <a16:creationId xmlns:a16="http://schemas.microsoft.com/office/drawing/2014/main" id="{9562D38A-43C5-454E-8CFE-9261A4C954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2600" y="4114800"/>
            <a:ext cx="685800" cy="121920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2" name="Text Box 30">
            <a:extLst>
              <a:ext uri="{FF2B5EF4-FFF2-40B4-BE49-F238E27FC236}">
                <a16:creationId xmlns:a16="http://schemas.microsoft.com/office/drawing/2014/main" id="{716632E1-A058-4CDB-BD38-4028A43F9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228600"/>
            <a:ext cx="14298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Revision 2.0b</a:t>
            </a:r>
          </a:p>
        </p:txBody>
      </p:sp>
      <p:sp>
        <p:nvSpPr>
          <p:cNvPr id="13343" name="AutoShape 31">
            <a:extLst>
              <a:ext uri="{FF2B5EF4-FFF2-40B4-BE49-F238E27FC236}">
                <a16:creationId xmlns:a16="http://schemas.microsoft.com/office/drawing/2014/main" id="{ED4866CE-3D4A-4C50-B2A6-86AFBFC06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029200"/>
            <a:ext cx="1066800" cy="4572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Serial0</a:t>
            </a:r>
          </a:p>
        </p:txBody>
      </p:sp>
      <p:sp>
        <p:nvSpPr>
          <p:cNvPr id="13344" name="AutoShape 32">
            <a:extLst>
              <a:ext uri="{FF2B5EF4-FFF2-40B4-BE49-F238E27FC236}">
                <a16:creationId xmlns:a16="http://schemas.microsoft.com/office/drawing/2014/main" id="{6EECE372-1519-4B33-857E-C1ED275DA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5562600"/>
            <a:ext cx="1066800" cy="4572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/>
              <a:t>Serial2</a:t>
            </a:r>
          </a:p>
        </p:txBody>
      </p:sp>
      <p:sp>
        <p:nvSpPr>
          <p:cNvPr id="13345" name="Text Box 33">
            <a:extLst>
              <a:ext uri="{FF2B5EF4-FFF2-40B4-BE49-F238E27FC236}">
                <a16:creationId xmlns:a16="http://schemas.microsoft.com/office/drawing/2014/main" id="{6D6FFDFA-6E9D-4121-A235-6F3C4084F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1" y="5638801"/>
            <a:ext cx="6559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115200</a:t>
            </a:r>
          </a:p>
        </p:txBody>
      </p:sp>
      <p:sp>
        <p:nvSpPr>
          <p:cNvPr id="13346" name="Text Box 34">
            <a:extLst>
              <a:ext uri="{FF2B5EF4-FFF2-40B4-BE49-F238E27FC236}">
                <a16:creationId xmlns:a16="http://schemas.microsoft.com/office/drawing/2014/main" id="{083AAF38-B31D-4FEE-AAAD-9F80D83F3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638801"/>
            <a:ext cx="4138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/>
              <a:t>Rx1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>
            <a:extLst>
              <a:ext uri="{FF2B5EF4-FFF2-40B4-BE49-F238E27FC236}">
                <a16:creationId xmlns:a16="http://schemas.microsoft.com/office/drawing/2014/main" id="{F533D5B6-DE21-473C-BBA2-1CB88461A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76200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>
            <a:extLst>
              <a:ext uri="{FF2B5EF4-FFF2-40B4-BE49-F238E27FC236}">
                <a16:creationId xmlns:a16="http://schemas.microsoft.com/office/drawing/2014/main" id="{D41BC748-8568-48B7-A7B5-0EB9AA444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89" y="146051"/>
            <a:ext cx="6269037" cy="656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870794F1-7130-4D95-ACAC-0A30DE0D3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>
            <a:extLst>
              <a:ext uri="{FF2B5EF4-FFF2-40B4-BE49-F238E27FC236}">
                <a16:creationId xmlns:a16="http://schemas.microsoft.com/office/drawing/2014/main" id="{28FEABA2-3385-4AD9-836D-9F8ECF0F7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5ACB69A3-48E6-411F-9BA5-67A6E6DA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52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0" name="Picture 226">
            <a:extLst>
              <a:ext uri="{FF2B5EF4-FFF2-40B4-BE49-F238E27FC236}">
                <a16:creationId xmlns:a16="http://schemas.microsoft.com/office/drawing/2014/main" id="{7A91A3DE-EACC-4610-8827-5F73D3CF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1"/>
            <a:ext cx="7805738" cy="203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2264C-C3CF-405D-875D-66FE1EB1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Sound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C9E16-1E52-467F-9F71-CCA2222D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2044" y="4698614"/>
            <a:ext cx="5088650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https://drive.google.com/drive/folders/1v5zLXFOrcpogjYSqEk8hEICQRdYDcKUj?usp=sharing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39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">
            <a:extLst>
              <a:ext uri="{FF2B5EF4-FFF2-40B4-BE49-F238E27FC236}">
                <a16:creationId xmlns:a16="http://schemas.microsoft.com/office/drawing/2014/main" id="{ED694E16-3F18-4B34-B275-AC5F7A59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81000"/>
            <a:ext cx="11430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 sz="1200"/>
              <a:t>Figure 1</a:t>
            </a:r>
          </a:p>
        </p:txBody>
      </p:sp>
      <p:sp>
        <p:nvSpPr>
          <p:cNvPr id="2069" name="Rectangle 21">
            <a:extLst>
              <a:ext uri="{FF2B5EF4-FFF2-40B4-BE49-F238E27FC236}">
                <a16:creationId xmlns:a16="http://schemas.microsoft.com/office/drawing/2014/main" id="{91717433-277D-46EB-9854-20975A9E7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a</a:t>
            </a:r>
          </a:p>
        </p:txBody>
      </p:sp>
      <p:sp>
        <p:nvSpPr>
          <p:cNvPr id="2070" name="Rectangle 22">
            <a:extLst>
              <a:ext uri="{FF2B5EF4-FFF2-40B4-BE49-F238E27FC236}">
                <a16:creationId xmlns:a16="http://schemas.microsoft.com/office/drawing/2014/main" id="{D9000AB5-1595-4F94-AEA4-2432A81FC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9144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b</a:t>
            </a:r>
          </a:p>
        </p:txBody>
      </p:sp>
      <p:sp>
        <p:nvSpPr>
          <p:cNvPr id="2071" name="Rectangle 23">
            <a:extLst>
              <a:ext uri="{FF2B5EF4-FFF2-40B4-BE49-F238E27FC236}">
                <a16:creationId xmlns:a16="http://schemas.microsoft.com/office/drawing/2014/main" id="{DEFC52D1-DAA0-4C8D-A5EA-A019ECD1F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0668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c</a:t>
            </a:r>
          </a:p>
        </p:txBody>
      </p:sp>
      <p:sp>
        <p:nvSpPr>
          <p:cNvPr id="2072" name="Rectangle 24">
            <a:extLst>
              <a:ext uri="{FF2B5EF4-FFF2-40B4-BE49-F238E27FC236}">
                <a16:creationId xmlns:a16="http://schemas.microsoft.com/office/drawing/2014/main" id="{7F3B4015-5645-4D72-BF96-430F99CA5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2192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d</a:t>
            </a:r>
          </a:p>
        </p:txBody>
      </p:sp>
      <p:sp>
        <p:nvSpPr>
          <p:cNvPr id="2073" name="Rectangle 25">
            <a:extLst>
              <a:ext uri="{FF2B5EF4-FFF2-40B4-BE49-F238E27FC236}">
                <a16:creationId xmlns:a16="http://schemas.microsoft.com/office/drawing/2014/main" id="{516AB7E4-82D0-45D2-A731-04E462A919F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14600" y="990600"/>
            <a:ext cx="533400" cy="76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Connector </a:t>
            </a:r>
          </a:p>
        </p:txBody>
      </p:sp>
      <p:sp>
        <p:nvSpPr>
          <p:cNvPr id="2074" name="Rectangle 26">
            <a:extLst>
              <a:ext uri="{FF2B5EF4-FFF2-40B4-BE49-F238E27FC236}">
                <a16:creationId xmlns:a16="http://schemas.microsoft.com/office/drawing/2014/main" id="{0F0ED1F2-3F11-4540-A584-F902B6BEAE0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981700" y="2628900"/>
            <a:ext cx="1828800" cy="838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/>
              <a:t>DMX Relay Board</a:t>
            </a:r>
          </a:p>
        </p:txBody>
      </p:sp>
      <p:sp>
        <p:nvSpPr>
          <p:cNvPr id="2079" name="AutoShape 31">
            <a:extLst>
              <a:ext uri="{FF2B5EF4-FFF2-40B4-BE49-F238E27FC236}">
                <a16:creationId xmlns:a16="http://schemas.microsoft.com/office/drawing/2014/main" id="{AFA0A16F-C64E-4A1F-96C0-9C5CD7E4F0E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590800" y="7620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0" name="AutoShape 32">
            <a:extLst>
              <a:ext uri="{FF2B5EF4-FFF2-40B4-BE49-F238E27FC236}">
                <a16:creationId xmlns:a16="http://schemas.microsoft.com/office/drawing/2014/main" id="{BC830462-8932-4CA3-BD7D-AB301E3A42E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590800" y="9144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1" name="AutoShape 33">
            <a:extLst>
              <a:ext uri="{FF2B5EF4-FFF2-40B4-BE49-F238E27FC236}">
                <a16:creationId xmlns:a16="http://schemas.microsoft.com/office/drawing/2014/main" id="{8B154438-4322-42DC-B7C9-8C3E02D2466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590800" y="10668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2" name="AutoShape 34">
            <a:extLst>
              <a:ext uri="{FF2B5EF4-FFF2-40B4-BE49-F238E27FC236}">
                <a16:creationId xmlns:a16="http://schemas.microsoft.com/office/drawing/2014/main" id="{AD87A869-17B2-4DF3-88B8-F21E84D4B47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590800" y="12192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" name="Rectangle 41">
            <a:extLst>
              <a:ext uri="{FF2B5EF4-FFF2-40B4-BE49-F238E27FC236}">
                <a16:creationId xmlns:a16="http://schemas.microsoft.com/office/drawing/2014/main" id="{0D31EB93-4146-4F01-9F2E-FE48A1133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905000"/>
            <a:ext cx="11430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 sz="1200"/>
              <a:t>Figure 2</a:t>
            </a:r>
          </a:p>
        </p:txBody>
      </p:sp>
      <p:sp>
        <p:nvSpPr>
          <p:cNvPr id="2090" name="Rectangle 42">
            <a:extLst>
              <a:ext uri="{FF2B5EF4-FFF2-40B4-BE49-F238E27FC236}">
                <a16:creationId xmlns:a16="http://schemas.microsoft.com/office/drawing/2014/main" id="{89B0E9B1-1EF3-4E7A-9AC5-653FF1836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2860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a</a:t>
            </a:r>
          </a:p>
        </p:txBody>
      </p:sp>
      <p:sp>
        <p:nvSpPr>
          <p:cNvPr id="2091" name="Rectangle 43">
            <a:extLst>
              <a:ext uri="{FF2B5EF4-FFF2-40B4-BE49-F238E27FC236}">
                <a16:creationId xmlns:a16="http://schemas.microsoft.com/office/drawing/2014/main" id="{EA717762-76D1-4065-8F52-52F36CCCE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4384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b</a:t>
            </a:r>
          </a:p>
        </p:txBody>
      </p:sp>
      <p:sp>
        <p:nvSpPr>
          <p:cNvPr id="2092" name="Rectangle 44">
            <a:extLst>
              <a:ext uri="{FF2B5EF4-FFF2-40B4-BE49-F238E27FC236}">
                <a16:creationId xmlns:a16="http://schemas.microsoft.com/office/drawing/2014/main" id="{06939B9A-A9F3-4A43-AC95-62A04220F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5908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c</a:t>
            </a:r>
          </a:p>
        </p:txBody>
      </p:sp>
      <p:sp>
        <p:nvSpPr>
          <p:cNvPr id="2093" name="Rectangle 45">
            <a:extLst>
              <a:ext uri="{FF2B5EF4-FFF2-40B4-BE49-F238E27FC236}">
                <a16:creationId xmlns:a16="http://schemas.microsoft.com/office/drawing/2014/main" id="{2804C08E-CB60-4C3D-9F0A-D31F1420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7432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d</a:t>
            </a:r>
          </a:p>
        </p:txBody>
      </p:sp>
      <p:sp>
        <p:nvSpPr>
          <p:cNvPr id="2094" name="Rectangle 46">
            <a:extLst>
              <a:ext uri="{FF2B5EF4-FFF2-40B4-BE49-F238E27FC236}">
                <a16:creationId xmlns:a16="http://schemas.microsoft.com/office/drawing/2014/main" id="{41E418C4-6F92-4AC9-BFD3-6173F058E18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14600" y="2514600"/>
            <a:ext cx="533400" cy="76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Connector </a:t>
            </a:r>
          </a:p>
        </p:txBody>
      </p:sp>
      <p:sp>
        <p:nvSpPr>
          <p:cNvPr id="2095" name="AutoShape 47">
            <a:extLst>
              <a:ext uri="{FF2B5EF4-FFF2-40B4-BE49-F238E27FC236}">
                <a16:creationId xmlns:a16="http://schemas.microsoft.com/office/drawing/2014/main" id="{33431471-B9B8-45B4-8947-304EFBF5D01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590800" y="22860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6" name="AutoShape 48">
            <a:extLst>
              <a:ext uri="{FF2B5EF4-FFF2-40B4-BE49-F238E27FC236}">
                <a16:creationId xmlns:a16="http://schemas.microsoft.com/office/drawing/2014/main" id="{C4097FAF-2974-4BD3-9CE9-A235A593DF7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590800" y="24384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7" name="AutoShape 49">
            <a:extLst>
              <a:ext uri="{FF2B5EF4-FFF2-40B4-BE49-F238E27FC236}">
                <a16:creationId xmlns:a16="http://schemas.microsoft.com/office/drawing/2014/main" id="{5F28AEC8-E298-4967-B3B7-3ECD562FB92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590800" y="25908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8" name="AutoShape 50">
            <a:extLst>
              <a:ext uri="{FF2B5EF4-FFF2-40B4-BE49-F238E27FC236}">
                <a16:creationId xmlns:a16="http://schemas.microsoft.com/office/drawing/2014/main" id="{0EFA5302-ED0F-476F-8D39-318939E50D6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590800" y="27432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2" name="Rectangle 54">
            <a:extLst>
              <a:ext uri="{FF2B5EF4-FFF2-40B4-BE49-F238E27FC236}">
                <a16:creationId xmlns:a16="http://schemas.microsoft.com/office/drawing/2014/main" id="{BD06FFA5-1A4C-49F6-910F-EF673DD73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29000"/>
            <a:ext cx="11430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 sz="1200"/>
              <a:t>Figure 3</a:t>
            </a:r>
          </a:p>
        </p:txBody>
      </p:sp>
      <p:sp>
        <p:nvSpPr>
          <p:cNvPr id="2103" name="Rectangle 55">
            <a:extLst>
              <a:ext uri="{FF2B5EF4-FFF2-40B4-BE49-F238E27FC236}">
                <a16:creationId xmlns:a16="http://schemas.microsoft.com/office/drawing/2014/main" id="{62C538A4-FDF1-45A9-8056-AF6F6D408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a</a:t>
            </a:r>
          </a:p>
        </p:txBody>
      </p:sp>
      <p:sp>
        <p:nvSpPr>
          <p:cNvPr id="2104" name="Rectangle 56">
            <a:extLst>
              <a:ext uri="{FF2B5EF4-FFF2-40B4-BE49-F238E27FC236}">
                <a16:creationId xmlns:a16="http://schemas.microsoft.com/office/drawing/2014/main" id="{5F71BB42-6AEB-4290-AC19-CFC6AE2DC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9624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b</a:t>
            </a:r>
          </a:p>
        </p:txBody>
      </p:sp>
      <p:sp>
        <p:nvSpPr>
          <p:cNvPr id="2105" name="Rectangle 57">
            <a:extLst>
              <a:ext uri="{FF2B5EF4-FFF2-40B4-BE49-F238E27FC236}">
                <a16:creationId xmlns:a16="http://schemas.microsoft.com/office/drawing/2014/main" id="{01D8AAD5-EAC0-4906-9C62-5AED90BB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1148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c</a:t>
            </a:r>
          </a:p>
        </p:txBody>
      </p:sp>
      <p:sp>
        <p:nvSpPr>
          <p:cNvPr id="2106" name="Rectangle 58">
            <a:extLst>
              <a:ext uri="{FF2B5EF4-FFF2-40B4-BE49-F238E27FC236}">
                <a16:creationId xmlns:a16="http://schemas.microsoft.com/office/drawing/2014/main" id="{B7983D12-CFF6-4A12-80B9-DA3A3A93B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2672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d</a:t>
            </a:r>
          </a:p>
        </p:txBody>
      </p:sp>
      <p:sp>
        <p:nvSpPr>
          <p:cNvPr id="2107" name="Rectangle 59">
            <a:extLst>
              <a:ext uri="{FF2B5EF4-FFF2-40B4-BE49-F238E27FC236}">
                <a16:creationId xmlns:a16="http://schemas.microsoft.com/office/drawing/2014/main" id="{6D9D9A3E-C198-4C58-B97F-1CE525AF7CD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90800" y="4038600"/>
            <a:ext cx="533400" cy="76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Connector </a:t>
            </a:r>
          </a:p>
        </p:txBody>
      </p:sp>
      <p:sp>
        <p:nvSpPr>
          <p:cNvPr id="2108" name="AutoShape 60">
            <a:extLst>
              <a:ext uri="{FF2B5EF4-FFF2-40B4-BE49-F238E27FC236}">
                <a16:creationId xmlns:a16="http://schemas.microsoft.com/office/drawing/2014/main" id="{2948A799-DF8A-495E-9980-3582DDDA0C3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7000" y="38100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9" name="AutoShape 61">
            <a:extLst>
              <a:ext uri="{FF2B5EF4-FFF2-40B4-BE49-F238E27FC236}">
                <a16:creationId xmlns:a16="http://schemas.microsoft.com/office/drawing/2014/main" id="{3EE6E6ED-E161-4537-B8A1-D23BF428562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7000" y="39624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0" name="AutoShape 62">
            <a:extLst>
              <a:ext uri="{FF2B5EF4-FFF2-40B4-BE49-F238E27FC236}">
                <a16:creationId xmlns:a16="http://schemas.microsoft.com/office/drawing/2014/main" id="{C279F61B-AFCF-4ED0-B59E-3A1D20DA092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7000" y="41148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1" name="AutoShape 63">
            <a:extLst>
              <a:ext uri="{FF2B5EF4-FFF2-40B4-BE49-F238E27FC236}">
                <a16:creationId xmlns:a16="http://schemas.microsoft.com/office/drawing/2014/main" id="{1950462A-4875-489D-9C68-CF215F1187D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7000" y="42672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15" name="Rectangle 67">
            <a:extLst>
              <a:ext uri="{FF2B5EF4-FFF2-40B4-BE49-F238E27FC236}">
                <a16:creationId xmlns:a16="http://schemas.microsoft.com/office/drawing/2014/main" id="{30E22840-DE65-42E4-809A-3349082B7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953000"/>
            <a:ext cx="11430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/>
            <a:r>
              <a:rPr lang="en-US" altLang="en-US" sz="1200"/>
              <a:t>Figure 4</a:t>
            </a:r>
          </a:p>
        </p:txBody>
      </p:sp>
      <p:sp>
        <p:nvSpPr>
          <p:cNvPr id="2116" name="Rectangle 68">
            <a:extLst>
              <a:ext uri="{FF2B5EF4-FFF2-40B4-BE49-F238E27FC236}">
                <a16:creationId xmlns:a16="http://schemas.microsoft.com/office/drawing/2014/main" id="{51C8FE3D-D061-49CE-813A-E4472F7B7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3340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a</a:t>
            </a:r>
          </a:p>
        </p:txBody>
      </p:sp>
      <p:sp>
        <p:nvSpPr>
          <p:cNvPr id="2117" name="Rectangle 69">
            <a:extLst>
              <a:ext uri="{FF2B5EF4-FFF2-40B4-BE49-F238E27FC236}">
                <a16:creationId xmlns:a16="http://schemas.microsoft.com/office/drawing/2014/main" id="{30DCF7D4-09B7-4437-9CCB-34FE25E45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4864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b</a:t>
            </a:r>
          </a:p>
        </p:txBody>
      </p:sp>
      <p:sp>
        <p:nvSpPr>
          <p:cNvPr id="2118" name="Rectangle 70">
            <a:extLst>
              <a:ext uri="{FF2B5EF4-FFF2-40B4-BE49-F238E27FC236}">
                <a16:creationId xmlns:a16="http://schemas.microsoft.com/office/drawing/2014/main" id="{ACB07D1B-F035-4487-AA3E-D381AAEF2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6388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c</a:t>
            </a:r>
          </a:p>
        </p:txBody>
      </p:sp>
      <p:sp>
        <p:nvSpPr>
          <p:cNvPr id="2119" name="Rectangle 71">
            <a:extLst>
              <a:ext uri="{FF2B5EF4-FFF2-40B4-BE49-F238E27FC236}">
                <a16:creationId xmlns:a16="http://schemas.microsoft.com/office/drawing/2014/main" id="{45515AAB-8CE0-4013-9F82-B766D0C4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791200"/>
            <a:ext cx="381000" cy="76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Solenoid d</a:t>
            </a:r>
          </a:p>
        </p:txBody>
      </p:sp>
      <p:sp>
        <p:nvSpPr>
          <p:cNvPr id="2120" name="Rectangle 72">
            <a:extLst>
              <a:ext uri="{FF2B5EF4-FFF2-40B4-BE49-F238E27FC236}">
                <a16:creationId xmlns:a16="http://schemas.microsoft.com/office/drawing/2014/main" id="{AC3AA346-97FE-4D8A-8588-5372B4BB6FB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90800" y="5562600"/>
            <a:ext cx="533400" cy="762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"/>
              <a:t>Driver </a:t>
            </a:r>
          </a:p>
        </p:txBody>
      </p:sp>
      <p:sp>
        <p:nvSpPr>
          <p:cNvPr id="2121" name="AutoShape 73">
            <a:extLst>
              <a:ext uri="{FF2B5EF4-FFF2-40B4-BE49-F238E27FC236}">
                <a16:creationId xmlns:a16="http://schemas.microsoft.com/office/drawing/2014/main" id="{8F675368-B6DC-4449-95E1-6AF02BE3090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7000" y="53340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2" name="AutoShape 74">
            <a:extLst>
              <a:ext uri="{FF2B5EF4-FFF2-40B4-BE49-F238E27FC236}">
                <a16:creationId xmlns:a16="http://schemas.microsoft.com/office/drawing/2014/main" id="{BA6F1391-A46F-434D-9ECA-6018B4201C4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7000" y="54864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3" name="AutoShape 75">
            <a:extLst>
              <a:ext uri="{FF2B5EF4-FFF2-40B4-BE49-F238E27FC236}">
                <a16:creationId xmlns:a16="http://schemas.microsoft.com/office/drawing/2014/main" id="{4A53369E-2734-411B-A932-06A93013263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7000" y="56388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4" name="AutoShape 76">
            <a:extLst>
              <a:ext uri="{FF2B5EF4-FFF2-40B4-BE49-F238E27FC236}">
                <a16:creationId xmlns:a16="http://schemas.microsoft.com/office/drawing/2014/main" id="{E60BE8A6-B8CB-482B-BE0A-4194AC06FE3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67000" y="5791200"/>
            <a:ext cx="152400" cy="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29" name="Rectangle 81">
            <a:extLst>
              <a:ext uri="{FF2B5EF4-FFF2-40B4-BE49-F238E27FC236}">
                <a16:creationId xmlns:a16="http://schemas.microsoft.com/office/drawing/2014/main" id="{55D0DD28-F541-49FB-9A2E-6313640B6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524000"/>
            <a:ext cx="22098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r"/>
            <a:r>
              <a:rPr lang="en-US" altLang="en-US" sz="1200"/>
              <a:t>Sequencer</a:t>
            </a:r>
          </a:p>
        </p:txBody>
      </p:sp>
      <p:sp>
        <p:nvSpPr>
          <p:cNvPr id="2134" name="Oval 86">
            <a:extLst>
              <a:ext uri="{FF2B5EF4-FFF2-40B4-BE49-F238E27FC236}">
                <a16:creationId xmlns:a16="http://schemas.microsoft.com/office/drawing/2014/main" id="{C8F66F96-AF1A-4F9A-83AB-CA2E24F10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5715000"/>
            <a:ext cx="4572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L4</a:t>
            </a:r>
          </a:p>
        </p:txBody>
      </p:sp>
      <p:sp>
        <p:nvSpPr>
          <p:cNvPr id="2135" name="Oval 87">
            <a:extLst>
              <a:ext uri="{FF2B5EF4-FFF2-40B4-BE49-F238E27FC236}">
                <a16:creationId xmlns:a16="http://schemas.microsoft.com/office/drawing/2014/main" id="{5FD7793E-28D7-418E-A83C-22E82A573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5715000"/>
            <a:ext cx="4572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L5</a:t>
            </a:r>
          </a:p>
        </p:txBody>
      </p:sp>
      <p:cxnSp>
        <p:nvCxnSpPr>
          <p:cNvPr id="2140" name="AutoShape 92">
            <a:extLst>
              <a:ext uri="{FF2B5EF4-FFF2-40B4-BE49-F238E27FC236}">
                <a16:creationId xmlns:a16="http://schemas.microsoft.com/office/drawing/2014/main" id="{86D35372-006A-4833-8D35-10DF37CB428B}"/>
              </a:ext>
            </a:extLst>
          </p:cNvPr>
          <p:cNvCxnSpPr>
            <a:cxnSpLocks noChangeShapeType="1"/>
            <a:stCxn id="2135" idx="1"/>
            <a:endCxn id="2134" idx="7"/>
          </p:cNvCxnSpPr>
          <p:nvPr/>
        </p:nvCxnSpPr>
        <p:spPr bwMode="auto">
          <a:xfrm rot="16200000" flipH="1" flipV="1">
            <a:off x="9295607" y="5552282"/>
            <a:ext cx="1587" cy="438150"/>
          </a:xfrm>
          <a:prstGeom prst="bentConnector3">
            <a:avLst>
              <a:gd name="adj1" fmla="val -17900000"/>
            </a:avLst>
          </a:prstGeom>
          <a:noFill/>
          <a:ln w="25400">
            <a:solidFill>
              <a:srgbClr val="33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1" name="Oval 93">
            <a:extLst>
              <a:ext uri="{FF2B5EF4-FFF2-40B4-BE49-F238E27FC236}">
                <a16:creationId xmlns:a16="http://schemas.microsoft.com/office/drawing/2014/main" id="{614F9DE8-B90E-4B83-835E-9FEAFBA39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715000"/>
            <a:ext cx="4572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L3</a:t>
            </a:r>
          </a:p>
        </p:txBody>
      </p:sp>
      <p:cxnSp>
        <p:nvCxnSpPr>
          <p:cNvPr id="2142" name="AutoShape 94">
            <a:extLst>
              <a:ext uri="{FF2B5EF4-FFF2-40B4-BE49-F238E27FC236}">
                <a16:creationId xmlns:a16="http://schemas.microsoft.com/office/drawing/2014/main" id="{53092FA3-B1D6-43C2-91BE-B83C868F2EB4}"/>
              </a:ext>
            </a:extLst>
          </p:cNvPr>
          <p:cNvCxnSpPr>
            <a:cxnSpLocks noChangeShapeType="1"/>
            <a:endCxn id="2141" idx="7"/>
          </p:cNvCxnSpPr>
          <p:nvPr/>
        </p:nvCxnSpPr>
        <p:spPr bwMode="auto">
          <a:xfrm rot="16200000" flipH="1" flipV="1">
            <a:off x="8533606" y="5550694"/>
            <a:ext cx="1588" cy="438150"/>
          </a:xfrm>
          <a:prstGeom prst="bentConnector3">
            <a:avLst>
              <a:gd name="adj1" fmla="val -17900000"/>
            </a:avLst>
          </a:prstGeom>
          <a:noFill/>
          <a:ln w="25400">
            <a:solidFill>
              <a:srgbClr val="33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3" name="Oval 95">
            <a:extLst>
              <a:ext uri="{FF2B5EF4-FFF2-40B4-BE49-F238E27FC236}">
                <a16:creationId xmlns:a16="http://schemas.microsoft.com/office/drawing/2014/main" id="{7797C43F-3D30-4723-9A94-F32B01AD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715000"/>
            <a:ext cx="4572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L2</a:t>
            </a:r>
          </a:p>
        </p:txBody>
      </p:sp>
      <p:cxnSp>
        <p:nvCxnSpPr>
          <p:cNvPr id="2144" name="AutoShape 96">
            <a:extLst>
              <a:ext uri="{FF2B5EF4-FFF2-40B4-BE49-F238E27FC236}">
                <a16:creationId xmlns:a16="http://schemas.microsoft.com/office/drawing/2014/main" id="{34A82F43-87A1-4CB8-9C05-68F18E9248F2}"/>
              </a:ext>
            </a:extLst>
          </p:cNvPr>
          <p:cNvCxnSpPr>
            <a:cxnSpLocks noChangeShapeType="1"/>
            <a:endCxn id="2143" idx="7"/>
          </p:cNvCxnSpPr>
          <p:nvPr/>
        </p:nvCxnSpPr>
        <p:spPr bwMode="auto">
          <a:xfrm rot="16200000" flipH="1" flipV="1">
            <a:off x="7771606" y="5550694"/>
            <a:ext cx="1588" cy="438150"/>
          </a:xfrm>
          <a:prstGeom prst="bentConnector3">
            <a:avLst>
              <a:gd name="adj1" fmla="val -17900000"/>
            </a:avLst>
          </a:prstGeom>
          <a:noFill/>
          <a:ln w="25400">
            <a:solidFill>
              <a:srgbClr val="33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5" name="Oval 97">
            <a:extLst>
              <a:ext uri="{FF2B5EF4-FFF2-40B4-BE49-F238E27FC236}">
                <a16:creationId xmlns:a16="http://schemas.microsoft.com/office/drawing/2014/main" id="{7B079250-6A45-45B0-8165-6CEA63C32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715000"/>
            <a:ext cx="4572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L1</a:t>
            </a:r>
          </a:p>
        </p:txBody>
      </p:sp>
      <p:cxnSp>
        <p:nvCxnSpPr>
          <p:cNvPr id="2146" name="AutoShape 98">
            <a:extLst>
              <a:ext uri="{FF2B5EF4-FFF2-40B4-BE49-F238E27FC236}">
                <a16:creationId xmlns:a16="http://schemas.microsoft.com/office/drawing/2014/main" id="{674E3169-608B-43A5-9666-90D5F5E6E70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 flipV="1">
            <a:off x="7000081" y="5572919"/>
            <a:ext cx="1588" cy="438150"/>
          </a:xfrm>
          <a:prstGeom prst="bentConnector3">
            <a:avLst>
              <a:gd name="adj1" fmla="val -17900000"/>
            </a:avLst>
          </a:prstGeom>
          <a:noFill/>
          <a:ln w="25400">
            <a:solidFill>
              <a:srgbClr val="33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8" name="AutoShape 100">
            <a:extLst>
              <a:ext uri="{FF2B5EF4-FFF2-40B4-BE49-F238E27FC236}">
                <a16:creationId xmlns:a16="http://schemas.microsoft.com/office/drawing/2014/main" id="{9CF42E6D-4B65-4967-B665-EA2BD2615541}"/>
              </a:ext>
            </a:extLst>
          </p:cNvPr>
          <p:cNvCxnSpPr>
            <a:cxnSpLocks noChangeShapeType="1"/>
            <a:stCxn id="2162" idx="3"/>
          </p:cNvCxnSpPr>
          <p:nvPr/>
        </p:nvCxnSpPr>
        <p:spPr bwMode="auto">
          <a:xfrm>
            <a:off x="9296401" y="3771901"/>
            <a:ext cx="542925" cy="2036763"/>
          </a:xfrm>
          <a:prstGeom prst="bentConnector2">
            <a:avLst/>
          </a:prstGeom>
          <a:noFill/>
          <a:ln w="25400">
            <a:solidFill>
              <a:srgbClr val="33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9" name="AutoShape 101">
            <a:extLst>
              <a:ext uri="{FF2B5EF4-FFF2-40B4-BE49-F238E27FC236}">
                <a16:creationId xmlns:a16="http://schemas.microsoft.com/office/drawing/2014/main" id="{5FE91A17-F756-4C5C-A9D0-2C6A18E023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819400" y="1066800"/>
            <a:ext cx="3657600" cy="1447800"/>
          </a:xfrm>
          <a:prstGeom prst="bentConnector3">
            <a:avLst>
              <a:gd name="adj1" fmla="val 41667"/>
            </a:avLst>
          </a:prstGeom>
          <a:noFill/>
          <a:ln w="254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0" name="AutoShape 102">
            <a:extLst>
              <a:ext uri="{FF2B5EF4-FFF2-40B4-BE49-F238E27FC236}">
                <a16:creationId xmlns:a16="http://schemas.microsoft.com/office/drawing/2014/main" id="{88BE7DA2-863B-4DE9-8DFB-469F8C7EED5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819400" y="2590800"/>
            <a:ext cx="3657600" cy="3810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4" name="AutoShape 106">
            <a:extLst>
              <a:ext uri="{FF2B5EF4-FFF2-40B4-BE49-F238E27FC236}">
                <a16:creationId xmlns:a16="http://schemas.microsoft.com/office/drawing/2014/main" id="{D021ABBE-0D18-457D-8B19-DA4EB6F9C17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895600" y="3390900"/>
            <a:ext cx="3581400" cy="6477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5" name="AutoShape 107">
            <a:extLst>
              <a:ext uri="{FF2B5EF4-FFF2-40B4-BE49-F238E27FC236}">
                <a16:creationId xmlns:a16="http://schemas.microsoft.com/office/drawing/2014/main" id="{EA6F27CB-4F40-4182-8ED4-EBE4DCE8016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895600" y="3810000"/>
            <a:ext cx="3581400" cy="1752600"/>
          </a:xfrm>
          <a:prstGeom prst="bentConnector3">
            <a:avLst>
              <a:gd name="adj1" fmla="val 42815"/>
            </a:avLst>
          </a:prstGeom>
          <a:noFill/>
          <a:ln w="2540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6" name="Text Box 108">
            <a:extLst>
              <a:ext uri="{FF2B5EF4-FFF2-40B4-BE49-F238E27FC236}">
                <a16:creationId xmlns:a16="http://schemas.microsoft.com/office/drawing/2014/main" id="{6C45265E-5020-4D18-A2B9-A9413029B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676400"/>
            <a:ext cx="5229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20v</a:t>
            </a:r>
          </a:p>
        </p:txBody>
      </p:sp>
      <p:sp>
        <p:nvSpPr>
          <p:cNvPr id="2157" name="Text Box 109">
            <a:extLst>
              <a:ext uri="{FF2B5EF4-FFF2-40B4-BE49-F238E27FC236}">
                <a16:creationId xmlns:a16="http://schemas.microsoft.com/office/drawing/2014/main" id="{DFFBFF17-020B-401D-8A96-1956022FC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4800600"/>
            <a:ext cx="6447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DMX</a:t>
            </a:r>
          </a:p>
        </p:txBody>
      </p:sp>
      <p:sp>
        <p:nvSpPr>
          <p:cNvPr id="2162" name="Rectangle 114">
            <a:extLst>
              <a:ext uri="{FF2B5EF4-FFF2-40B4-BE49-F238E27FC236}">
                <a16:creationId xmlns:a16="http://schemas.microsoft.com/office/drawing/2014/main" id="{F8BE0517-A2BC-489E-B5BF-E36DC956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581400"/>
            <a:ext cx="1447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 sz="1200"/>
              <a:t>DMX Interface</a:t>
            </a:r>
          </a:p>
        </p:txBody>
      </p:sp>
      <p:sp>
        <p:nvSpPr>
          <p:cNvPr id="2163" name="Rectangle 115">
            <a:extLst>
              <a:ext uri="{FF2B5EF4-FFF2-40B4-BE49-F238E27FC236}">
                <a16:creationId xmlns:a16="http://schemas.microsoft.com/office/drawing/2014/main" id="{CEA6093C-BE3A-4A96-B584-0D6ABA267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533400"/>
            <a:ext cx="228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5" name="Line 117">
            <a:extLst>
              <a:ext uri="{FF2B5EF4-FFF2-40B4-BE49-F238E27FC236}">
                <a16:creationId xmlns:a16="http://schemas.microsoft.com/office/drawing/2014/main" id="{0D661E4F-713B-47FE-BF66-42E6BB29A8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53600" y="3048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" name="Line 118">
            <a:extLst>
              <a:ext uri="{FF2B5EF4-FFF2-40B4-BE49-F238E27FC236}">
                <a16:creationId xmlns:a16="http://schemas.microsoft.com/office/drawing/2014/main" id="{1127B21A-193A-4D44-9182-F14D7BA9B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2200" y="304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" name="Line 119">
            <a:extLst>
              <a:ext uri="{FF2B5EF4-FFF2-40B4-BE49-F238E27FC236}">
                <a16:creationId xmlns:a16="http://schemas.microsoft.com/office/drawing/2014/main" id="{CB0F6ED7-F789-49C7-A761-3601B4E71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838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" name="Rectangle 121">
            <a:extLst>
              <a:ext uri="{FF2B5EF4-FFF2-40B4-BE49-F238E27FC236}">
                <a16:creationId xmlns:a16="http://schemas.microsoft.com/office/drawing/2014/main" id="{31AC0A6E-242B-4C9D-809D-3BF4F6095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33400"/>
            <a:ext cx="1447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 sz="1200"/>
              <a:t>Amplifier</a:t>
            </a:r>
          </a:p>
        </p:txBody>
      </p:sp>
      <p:cxnSp>
        <p:nvCxnSpPr>
          <p:cNvPr id="2170" name="AutoShape 122">
            <a:extLst>
              <a:ext uri="{FF2B5EF4-FFF2-40B4-BE49-F238E27FC236}">
                <a16:creationId xmlns:a16="http://schemas.microsoft.com/office/drawing/2014/main" id="{43FF6DDC-E7BF-4547-8329-CB4E476A42C7}"/>
              </a:ext>
            </a:extLst>
          </p:cNvPr>
          <p:cNvCxnSpPr>
            <a:cxnSpLocks noChangeShapeType="1"/>
            <a:stCxn id="2156" idx="1"/>
          </p:cNvCxnSpPr>
          <p:nvPr/>
        </p:nvCxnSpPr>
        <p:spPr bwMode="auto">
          <a:xfrm rot="10800000">
            <a:off x="2819400" y="914400"/>
            <a:ext cx="3505200" cy="946666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2" name="AutoShape 124">
            <a:extLst>
              <a:ext uri="{FF2B5EF4-FFF2-40B4-BE49-F238E27FC236}">
                <a16:creationId xmlns:a16="http://schemas.microsoft.com/office/drawing/2014/main" id="{0E49F482-5C31-4E5E-A85D-B4BBDDE122E8}"/>
              </a:ext>
            </a:extLst>
          </p:cNvPr>
          <p:cNvCxnSpPr>
            <a:cxnSpLocks noChangeShapeType="1"/>
            <a:stCxn id="2156" idx="1"/>
          </p:cNvCxnSpPr>
          <p:nvPr/>
        </p:nvCxnSpPr>
        <p:spPr bwMode="auto">
          <a:xfrm rot="10800000" flipV="1">
            <a:off x="2819400" y="1861066"/>
            <a:ext cx="3505200" cy="577334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3" name="AutoShape 125">
            <a:extLst>
              <a:ext uri="{FF2B5EF4-FFF2-40B4-BE49-F238E27FC236}">
                <a16:creationId xmlns:a16="http://schemas.microsoft.com/office/drawing/2014/main" id="{C6D90EE4-301B-4889-8789-549D28FB426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895600" y="1828800"/>
            <a:ext cx="3429000" cy="1993900"/>
          </a:xfrm>
          <a:prstGeom prst="bentConnector3">
            <a:avLst>
              <a:gd name="adj1" fmla="val 26944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4" name="AutoShape 126">
            <a:extLst>
              <a:ext uri="{FF2B5EF4-FFF2-40B4-BE49-F238E27FC236}">
                <a16:creationId xmlns:a16="http://schemas.microsoft.com/office/drawing/2014/main" id="{7EC6550E-3CF3-43A4-B0AB-A43C15D748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355850" y="2368550"/>
            <a:ext cx="3594100" cy="2514600"/>
          </a:xfrm>
          <a:prstGeom prst="bentConnector3">
            <a:avLst>
              <a:gd name="adj1" fmla="val 99819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75" name="Rectangle 127">
            <a:extLst>
              <a:ext uri="{FF2B5EF4-FFF2-40B4-BE49-F238E27FC236}">
                <a16:creationId xmlns:a16="http://schemas.microsoft.com/office/drawing/2014/main" id="{97DE9128-D3E0-408D-ACED-6EBF7A434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295400"/>
            <a:ext cx="4343400" cy="32004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6" name="Rectangle 128">
            <a:extLst>
              <a:ext uri="{FF2B5EF4-FFF2-40B4-BE49-F238E27FC236}">
                <a16:creationId xmlns:a16="http://schemas.microsoft.com/office/drawing/2014/main" id="{5E774B35-5C36-4BA5-B411-3F1B44884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362200"/>
            <a:ext cx="1447800" cy="381000"/>
          </a:xfrm>
          <a:prstGeom prst="rect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 sz="1200"/>
              <a:t>Falcon</a:t>
            </a:r>
          </a:p>
        </p:txBody>
      </p:sp>
      <p:sp>
        <p:nvSpPr>
          <p:cNvPr id="2177" name="Rectangle 129">
            <a:extLst>
              <a:ext uri="{FF2B5EF4-FFF2-40B4-BE49-F238E27FC236}">
                <a16:creationId xmlns:a16="http://schemas.microsoft.com/office/drawing/2014/main" id="{7B511548-E64C-4B93-B45C-1AAD238C7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743200"/>
            <a:ext cx="1447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 sz="1200"/>
              <a:t>Raspberry Pi</a:t>
            </a:r>
          </a:p>
        </p:txBody>
      </p:sp>
      <p:sp>
        <p:nvSpPr>
          <p:cNvPr id="2178" name="Line 130">
            <a:extLst>
              <a:ext uri="{FF2B5EF4-FFF2-40B4-BE49-F238E27FC236}">
                <a16:creationId xmlns:a16="http://schemas.microsoft.com/office/drawing/2014/main" id="{0D9CEBA2-E47A-4382-BE3E-3E75EA85BD0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3124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179" name="AutoShape 131">
            <a:extLst>
              <a:ext uri="{FF2B5EF4-FFF2-40B4-BE49-F238E27FC236}">
                <a16:creationId xmlns:a16="http://schemas.microsoft.com/office/drawing/2014/main" id="{57D60429-23EE-479A-A86F-821CA79D8D4C}"/>
              </a:ext>
            </a:extLst>
          </p:cNvPr>
          <p:cNvCxnSpPr>
            <a:cxnSpLocks noChangeShapeType="1"/>
            <a:stCxn id="2177" idx="1"/>
            <a:endCxn id="2169" idx="2"/>
          </p:cNvCxnSpPr>
          <p:nvPr/>
        </p:nvCxnSpPr>
        <p:spPr bwMode="auto">
          <a:xfrm rot="10800000" flipH="1">
            <a:off x="7848600" y="914400"/>
            <a:ext cx="495300" cy="2019300"/>
          </a:xfrm>
          <a:prstGeom prst="bentConnector4">
            <a:avLst>
              <a:gd name="adj1" fmla="val -46153"/>
              <a:gd name="adj2" fmla="val 5471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0" name="AutoShape 132">
            <a:extLst>
              <a:ext uri="{FF2B5EF4-FFF2-40B4-BE49-F238E27FC236}">
                <a16:creationId xmlns:a16="http://schemas.microsoft.com/office/drawing/2014/main" id="{82E0149F-FC8E-41AB-B941-711A2AE45016}"/>
              </a:ext>
            </a:extLst>
          </p:cNvPr>
          <p:cNvCxnSpPr>
            <a:cxnSpLocks noChangeShapeType="1"/>
            <a:stCxn id="2145" idx="1"/>
            <a:endCxn id="2074" idx="1"/>
          </p:cNvCxnSpPr>
          <p:nvPr/>
        </p:nvCxnSpPr>
        <p:spPr bwMode="auto">
          <a:xfrm rot="16200000">
            <a:off x="5777707" y="4652170"/>
            <a:ext cx="1808163" cy="428625"/>
          </a:xfrm>
          <a:prstGeom prst="bentConnector3">
            <a:avLst>
              <a:gd name="adj1" fmla="val 51537"/>
            </a:avLst>
          </a:prstGeom>
          <a:noFill/>
          <a:ln w="25400">
            <a:solidFill>
              <a:srgbClr val="3399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1" name="Rectangle 133">
            <a:extLst>
              <a:ext uri="{FF2B5EF4-FFF2-40B4-BE49-F238E27FC236}">
                <a16:creationId xmlns:a16="http://schemas.microsoft.com/office/drawing/2014/main" id="{339F6E23-6385-4DD9-A912-1EBDED556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2400"/>
            <a:ext cx="1447800" cy="381000"/>
          </a:xfrm>
          <a:prstGeom prst="rect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/>
              </a:gs>
            </a:gsLst>
            <a:lin ang="189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 sz="1200"/>
              <a:t>Vixen</a:t>
            </a:r>
          </a:p>
        </p:txBody>
      </p:sp>
      <p:sp>
        <p:nvSpPr>
          <p:cNvPr id="2182" name="Rectangle 134">
            <a:extLst>
              <a:ext uri="{FF2B5EF4-FFF2-40B4-BE49-F238E27FC236}">
                <a16:creationId xmlns:a16="http://schemas.microsoft.com/office/drawing/2014/main" id="{D5CCD09D-1CEB-4079-BC8A-294C8D783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33400"/>
            <a:ext cx="1447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pPr algn="ctr"/>
            <a:r>
              <a:rPr lang="en-US" altLang="en-US" sz="1200"/>
              <a:t>PC Laptop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D1490E9E-FE7F-4DF7-A9D1-84F80871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6" y="1"/>
            <a:ext cx="4981575" cy="683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A7EBEC04-793B-435C-A3DD-7C6B85E6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41910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FB72C08-3DDC-46CF-B32D-B017E8BC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0"/>
            <a:ext cx="1900238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4E941D1B-8DEE-4171-B67E-34DF92CE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59414"/>
            <a:ext cx="3657600" cy="139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5FDE68-7B8D-4BA8-9B05-99BBD3E7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9" name="Content Placeholder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4F34037-6605-438E-8F68-538959DB65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 r="2460"/>
          <a:stretch/>
        </p:blipFill>
        <p:spPr>
          <a:xfrm>
            <a:off x="5829299" y="1106488"/>
            <a:ext cx="6172200" cy="487362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C0BAAA-617F-4771-BFF4-C45DD1FAE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Arduino Nano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DFPlayer</a:t>
            </a:r>
            <a:r>
              <a:rPr lang="en-US" sz="2000" dirty="0"/>
              <a:t> 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TF/Micro SD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5v regulator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1k resistor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Breadboard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6394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1D60DA-50C0-41BC-B87F-3F5A71AA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035B1-1F19-42A8-BE5A-5F2D0CE00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46213"/>
              </p:ext>
            </p:extLst>
          </p:nvPr>
        </p:nvGraphicFramePr>
        <p:xfrm>
          <a:off x="683490" y="1791494"/>
          <a:ext cx="10898909" cy="4351334"/>
        </p:xfrm>
        <a:graphic>
          <a:graphicData uri="http://schemas.openxmlformats.org/drawingml/2006/table">
            <a:tbl>
              <a:tblPr/>
              <a:tblGrid>
                <a:gridCol w="669231">
                  <a:extLst>
                    <a:ext uri="{9D8B030D-6E8A-4147-A177-3AD203B41FA5}">
                      <a16:colId xmlns:a16="http://schemas.microsoft.com/office/drawing/2014/main" val="184414364"/>
                    </a:ext>
                  </a:extLst>
                </a:gridCol>
                <a:gridCol w="8243229">
                  <a:extLst>
                    <a:ext uri="{9D8B030D-6E8A-4147-A177-3AD203B41FA5}">
                      <a16:colId xmlns:a16="http://schemas.microsoft.com/office/drawing/2014/main" val="2471199841"/>
                    </a:ext>
                  </a:extLst>
                </a:gridCol>
                <a:gridCol w="637363">
                  <a:extLst>
                    <a:ext uri="{9D8B030D-6E8A-4147-A177-3AD203B41FA5}">
                      <a16:colId xmlns:a16="http://schemas.microsoft.com/office/drawing/2014/main" val="2118095123"/>
                    </a:ext>
                  </a:extLst>
                </a:gridCol>
                <a:gridCol w="637363">
                  <a:extLst>
                    <a:ext uri="{9D8B030D-6E8A-4147-A177-3AD203B41FA5}">
                      <a16:colId xmlns:a16="http://schemas.microsoft.com/office/drawing/2014/main" val="1167152595"/>
                    </a:ext>
                  </a:extLst>
                </a:gridCol>
                <a:gridCol w="711723">
                  <a:extLst>
                    <a:ext uri="{9D8B030D-6E8A-4147-A177-3AD203B41FA5}">
                      <a16:colId xmlns:a16="http://schemas.microsoft.com/office/drawing/2014/main" val="4272677200"/>
                    </a:ext>
                  </a:extLst>
                </a:gridCol>
              </a:tblGrid>
              <a:tr h="4501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Qty Reqd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Supplier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Unit cost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1">
                          <a:effectLst/>
                          <a:latin typeface="Arial" panose="020B0604020202020204" pitchFamily="34" charset="0"/>
                        </a:rPr>
                        <a:t>Total cost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60303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effectLst/>
                          <a:latin typeface="Arial" panose="020B0604020202020204" pitchFamily="34" charset="0"/>
                        </a:rPr>
                        <a:t>KOOKYE 5PCS Nano V3.0 ATMEGA328P Module CH340G 5V 16M Mini USB Micro-controller Board for Arduino(Nano5)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$3.80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$3.80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769019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effectLst/>
                          <a:latin typeface="Arial" panose="020B0604020202020204" pitchFamily="34" charset="0"/>
                        </a:rPr>
                        <a:t>4GB </a:t>
                      </a:r>
                      <a:r>
                        <a:rPr lang="en-US" sz="1000" b="0" dirty="0" err="1">
                          <a:effectLst/>
                          <a:latin typeface="Arial" panose="020B0604020202020204" pitchFamily="34" charset="0"/>
                        </a:rPr>
                        <a:t>MicroSDHC</a:t>
                      </a:r>
                      <a:r>
                        <a:rPr lang="en-US" sz="1000" b="0" dirty="0">
                          <a:effectLst/>
                          <a:latin typeface="Arial" panose="020B0604020202020204" pitchFamily="34" charset="0"/>
                        </a:rPr>
                        <a:t> Memory Card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$8.00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$8.00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19610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12VDC 1A Wall Adapter Power Supply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$4.89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$4.89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4085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sv-SE" sz="1000" b="0" dirty="0">
                          <a:effectLst/>
                          <a:latin typeface="Arial" panose="020B0604020202020204" pitchFamily="34" charset="0"/>
                        </a:rPr>
                        <a:t>1K Ohm 1/8 Watt 1% </a:t>
                      </a:r>
                      <a:r>
                        <a:rPr lang="sv-SE" sz="1000" b="0" dirty="0" err="1">
                          <a:effectLst/>
                          <a:latin typeface="Arial" panose="020B0604020202020204" pitchFamily="34" charset="0"/>
                        </a:rPr>
                        <a:t>Metal</a:t>
                      </a:r>
                      <a:r>
                        <a:rPr lang="sv-SE" sz="1000" b="0" dirty="0">
                          <a:effectLst/>
                          <a:latin typeface="Arial" panose="020B0604020202020204" pitchFamily="34" charset="0"/>
                        </a:rPr>
                        <a:t> Film Resistor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$0.11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$0.11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75602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Hook and Loop Tape Roll Self Adhesive Strips Sticky Back Fastener, 1In wide Black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$0.12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$0.12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87767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effectLst/>
                          <a:latin typeface="Arial" panose="020B0604020202020204" pitchFamily="34" charset="0"/>
                        </a:rPr>
                        <a:t>L7805CV Positive Voltage Regulator Output 5v TO-220 Package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$0.35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dirty="0">
                          <a:effectLst/>
                          <a:latin typeface="Arial" panose="020B0604020202020204" pitchFamily="34" charset="0"/>
                        </a:rPr>
                        <a:t>$0.35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835368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DAOKI U Disk Mini MP3 DFPlayer Player Module Audio Voice Board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$3.20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$3.20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860456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HAMMOND 1591CSBK ENCLOSURE, MULTIPURPOSE, ABS, BLACK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$6.72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$6.72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056509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Premium Dual 1/4 Inch To Dual RCA Audio Cable (3FT) - Male 6.35mm 1/4" Phono Mono to RCA Connector Wire Cord Plug Jack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$7.99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$7.99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326028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Metal Panel Mount RCA Female Socket Connectors Adapter 20 Pcs Silver Tone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$0.41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$0.82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312836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70mm x 90mm Welding Soldering Copper Strip Prototype PCB Printed Circuit Board Stripboard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$1.00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$1.00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45891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SINNRY 10 Pcs 5.5mm x 2.1mm DC Power Socket Female Threaded Mount Connector Adapter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Amazon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$1.40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$1.40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74602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 dirty="0">
                          <a:effectLst/>
                          <a:latin typeface="Arial" panose="020B0604020202020204" pitchFamily="34" charset="0"/>
                        </a:rPr>
                        <a:t>$36.99</a:t>
                      </a:r>
                    </a:p>
                  </a:txBody>
                  <a:tcPr marL="15630" marR="1563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869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23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4817-7A13-487B-8590-AB7376BA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Design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07E36B-720C-4375-8E2C-2B2C8472E39E}"/>
              </a:ext>
            </a:extLst>
          </p:cNvPr>
          <p:cNvGrpSpPr/>
          <p:nvPr/>
        </p:nvGrpSpPr>
        <p:grpSpPr>
          <a:xfrm>
            <a:off x="1673196" y="1891145"/>
            <a:ext cx="3988406" cy="4369955"/>
            <a:chOff x="3511521" y="1052945"/>
            <a:chExt cx="3988406" cy="43699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69C2D9-9501-461E-AF0D-127865CD9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87" t="28451" r="11890" b="20371"/>
            <a:stretch/>
          </p:blipFill>
          <p:spPr>
            <a:xfrm rot="5400000">
              <a:off x="3611418" y="1431636"/>
              <a:ext cx="4267200" cy="350981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19A8B0-A69D-4922-AD66-47CB77DCF50A}"/>
                </a:ext>
              </a:extLst>
            </p:cNvPr>
            <p:cNvSpPr/>
            <p:nvPr/>
          </p:nvSpPr>
          <p:spPr>
            <a:xfrm>
              <a:off x="6454439" y="1975406"/>
              <a:ext cx="986596" cy="2594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A59639-100A-4A1E-97D7-346BC8C4769C}"/>
                </a:ext>
              </a:extLst>
            </p:cNvPr>
            <p:cNvSpPr/>
            <p:nvPr/>
          </p:nvSpPr>
          <p:spPr>
            <a:xfrm>
              <a:off x="4107512" y="4305300"/>
              <a:ext cx="1080438" cy="1117600"/>
            </a:xfrm>
            <a:custGeom>
              <a:avLst/>
              <a:gdLst>
                <a:gd name="connsiteX0" fmla="*/ 7288 w 1080438"/>
                <a:gd name="connsiteY0" fmla="*/ 0 h 1117600"/>
                <a:gd name="connsiteX1" fmla="*/ 7288 w 1080438"/>
                <a:gd name="connsiteY1" fmla="*/ 0 h 1117600"/>
                <a:gd name="connsiteX2" fmla="*/ 1080438 w 1080438"/>
                <a:gd name="connsiteY2" fmla="*/ 0 h 1117600"/>
                <a:gd name="connsiteX3" fmla="*/ 1067738 w 1080438"/>
                <a:gd name="connsiteY3" fmla="*/ 469900 h 1117600"/>
                <a:gd name="connsiteX4" fmla="*/ 712138 w 1080438"/>
                <a:gd name="connsiteY4" fmla="*/ 469900 h 1117600"/>
                <a:gd name="connsiteX5" fmla="*/ 712138 w 1080438"/>
                <a:gd name="connsiteY5" fmla="*/ 755650 h 1117600"/>
                <a:gd name="connsiteX6" fmla="*/ 394638 w 1080438"/>
                <a:gd name="connsiteY6" fmla="*/ 755650 h 1117600"/>
                <a:gd name="connsiteX7" fmla="*/ 420038 w 1080438"/>
                <a:gd name="connsiteY7" fmla="*/ 806450 h 1117600"/>
                <a:gd name="connsiteX8" fmla="*/ 420038 w 1080438"/>
                <a:gd name="connsiteY8" fmla="*/ 1117600 h 1117600"/>
                <a:gd name="connsiteX9" fmla="*/ 938 w 1080438"/>
                <a:gd name="connsiteY9" fmla="*/ 1117600 h 1117600"/>
                <a:gd name="connsiteX10" fmla="*/ 13638 w 1080438"/>
                <a:gd name="connsiteY10" fmla="*/ 1060450 h 1117600"/>
                <a:gd name="connsiteX11" fmla="*/ 13638 w 1080438"/>
                <a:gd name="connsiteY11" fmla="*/ 4445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0438" h="1117600">
                  <a:moveTo>
                    <a:pt x="7288" y="0"/>
                  </a:moveTo>
                  <a:lnTo>
                    <a:pt x="7288" y="0"/>
                  </a:lnTo>
                  <a:lnTo>
                    <a:pt x="1080438" y="0"/>
                  </a:lnTo>
                  <a:lnTo>
                    <a:pt x="1067738" y="469900"/>
                  </a:lnTo>
                  <a:lnTo>
                    <a:pt x="712138" y="469900"/>
                  </a:lnTo>
                  <a:lnTo>
                    <a:pt x="712138" y="755650"/>
                  </a:lnTo>
                  <a:lnTo>
                    <a:pt x="394638" y="755650"/>
                  </a:lnTo>
                  <a:lnTo>
                    <a:pt x="420038" y="806450"/>
                  </a:lnTo>
                  <a:lnTo>
                    <a:pt x="420038" y="1117600"/>
                  </a:lnTo>
                  <a:lnTo>
                    <a:pt x="938" y="1117600"/>
                  </a:lnTo>
                  <a:cubicBezTo>
                    <a:pt x="7522" y="1058346"/>
                    <a:pt x="-11879" y="1060450"/>
                    <a:pt x="13638" y="1060450"/>
                  </a:cubicBezTo>
                  <a:lnTo>
                    <a:pt x="13638" y="4445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46DB57D-7D62-4A99-94B5-316CCB71A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6725" y="4714875"/>
              <a:ext cx="911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A476486-0848-49B6-85DA-8CFF9D49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775" y="5126831"/>
              <a:ext cx="911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E79C82-D8DB-4DB8-B688-E8A3785857D5}"/>
                </a:ext>
              </a:extLst>
            </p:cNvPr>
            <p:cNvSpPr txBox="1"/>
            <p:nvPr/>
          </p:nvSpPr>
          <p:spPr>
            <a:xfrm>
              <a:off x="3511521" y="4755119"/>
              <a:ext cx="1530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Audio Out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0C49D74-CD8C-4069-8341-9E09B724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316" y="3897891"/>
            <a:ext cx="6317484" cy="2734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04BF03-1B38-4840-999C-654B4B4A1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16" y="572248"/>
            <a:ext cx="4367659" cy="3169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9716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7E5D-C172-43B6-87EF-569BD157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C129-25D8-4975-A337-A105AD3E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97" y="0"/>
            <a:ext cx="7455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4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4506-5712-4083-9DA8-C1B795D4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8BC0C-5B07-4FE2-B010-B49947306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MP3 file stored on TF Card/Micro SD</a:t>
            </a:r>
          </a:p>
          <a:p>
            <a:r>
              <a:rPr lang="en-US" dirty="0"/>
              <a:t>TF Card inserted into </a:t>
            </a:r>
            <a:r>
              <a:rPr lang="en-US" dirty="0" err="1"/>
              <a:t>DFPlayer</a:t>
            </a:r>
            <a:r>
              <a:rPr lang="en-US" dirty="0"/>
              <a:t> Mini</a:t>
            </a:r>
          </a:p>
          <a:p>
            <a:r>
              <a:rPr lang="en-US" dirty="0"/>
              <a:t>Arduino Nano </a:t>
            </a:r>
          </a:p>
          <a:p>
            <a:pPr lvl="1"/>
            <a:r>
              <a:rPr lang="en-US" dirty="0"/>
              <a:t>Initializes </a:t>
            </a:r>
            <a:r>
              <a:rPr lang="en-US" dirty="0" err="1"/>
              <a:t>DFPlayer</a:t>
            </a:r>
            <a:r>
              <a:rPr lang="en-US" dirty="0"/>
              <a:t> Mini music player using serial interface</a:t>
            </a:r>
          </a:p>
          <a:p>
            <a:pPr lvl="1"/>
            <a:r>
              <a:rPr lang="en-US" dirty="0"/>
              <a:t>Waits until </a:t>
            </a:r>
            <a:r>
              <a:rPr lang="en-US" dirty="0" err="1"/>
              <a:t>DFPlayer</a:t>
            </a:r>
            <a:r>
              <a:rPr lang="en-US" dirty="0"/>
              <a:t> Mini is Not Busy</a:t>
            </a:r>
          </a:p>
          <a:p>
            <a:pPr lvl="1"/>
            <a:r>
              <a:rPr lang="en-US" dirty="0"/>
              <a:t>Then restarts music using serial interface</a:t>
            </a:r>
          </a:p>
          <a:p>
            <a:pPr marL="0" indent="0">
              <a:buNone/>
            </a:pPr>
            <a:r>
              <a:rPr lang="en-US" dirty="0"/>
              <a:t>Notes:</a:t>
            </a:r>
          </a:p>
          <a:p>
            <a:pPr lvl="1"/>
            <a:r>
              <a:rPr lang="en-US" dirty="0"/>
              <a:t>Single MP3 file</a:t>
            </a:r>
          </a:p>
          <a:p>
            <a:pPr lvl="1"/>
            <a:r>
              <a:rPr lang="en-US" dirty="0"/>
              <a:t>Box runs on 12v ; Regulated to 5v for Arduino; 1k resistor used to limit Tx</a:t>
            </a:r>
          </a:p>
        </p:txBody>
      </p:sp>
    </p:spTree>
    <p:extLst>
      <p:ext uri="{BB962C8B-B14F-4D97-AF65-F5344CB8AC3E}">
        <p14:creationId xmlns:p14="http://schemas.microsoft.com/office/powerpoint/2010/main" val="110097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8C90-566F-42A3-B366-190A9D60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32044-E8AA-49F4-8205-EFE4EF34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music must be in MP3 format</a:t>
            </a:r>
          </a:p>
          <a:p>
            <a:r>
              <a:rPr lang="en-US" dirty="0"/>
              <a:t>All music files stored at </a:t>
            </a:r>
            <a:r>
              <a:rPr lang="en-US" dirty="0">
                <a:hlinkClick r:id="rId2"/>
              </a:rPr>
              <a:t>https://drive.google.com/drive/folders/1YRBtsyW5Qj3rGyeWWWs9fnZrS2q31ibl?usp=sharing</a:t>
            </a:r>
            <a:r>
              <a:rPr lang="en-US" dirty="0"/>
              <a:t> </a:t>
            </a:r>
          </a:p>
          <a:p>
            <a:r>
              <a:rPr lang="en-US" dirty="0"/>
              <a:t>Just copy file to TF/Micro SD card (rename as necessary)</a:t>
            </a:r>
          </a:p>
        </p:txBody>
      </p:sp>
    </p:spTree>
    <p:extLst>
      <p:ext uri="{BB962C8B-B14F-4D97-AF65-F5344CB8AC3E}">
        <p14:creationId xmlns:p14="http://schemas.microsoft.com/office/powerpoint/2010/main" val="4231589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1088</Words>
  <Application>Microsoft Macintosh PowerPoint</Application>
  <PresentationFormat>Widescreen</PresentationFormat>
  <Paragraphs>280</Paragraphs>
  <Slides>31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Packager Shell Object</vt:lpstr>
      <vt:lpstr>Festival of Lights</vt:lpstr>
      <vt:lpstr>Agenda</vt:lpstr>
      <vt:lpstr>Sound Systems</vt:lpstr>
      <vt:lpstr>Hardware</vt:lpstr>
      <vt:lpstr>Bill of Materials</vt:lpstr>
      <vt:lpstr>Circuit Design</vt:lpstr>
      <vt:lpstr>Software</vt:lpstr>
      <vt:lpstr>Theory of operation</vt:lpstr>
      <vt:lpstr>Music</vt:lpstr>
      <vt:lpstr>Jingle Bell Rock</vt:lpstr>
      <vt:lpstr>Jingle Bell Rock</vt:lpstr>
      <vt:lpstr>Hardware</vt:lpstr>
      <vt:lpstr>Custom Driver Board</vt:lpstr>
      <vt:lpstr>Board Layout</vt:lpstr>
      <vt:lpstr>Theory of Operation</vt:lpstr>
      <vt:lpstr>Software</vt:lpstr>
      <vt:lpstr>Software Notes</vt:lpstr>
      <vt:lpstr>Things to note in software</vt:lpstr>
      <vt:lpstr>Lighting</vt:lpstr>
      <vt:lpstr>Pneumatics</vt:lpstr>
      <vt:lpstr>DMX Ideas</vt:lpstr>
      <vt:lpstr>DMX Concepts</vt:lpstr>
      <vt:lpstr>Potential Lighting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Festival of Lights</dc:title>
  <dc:creator>Keith La Plain</dc:creator>
  <cp:lastModifiedBy>Chuck Piercey</cp:lastModifiedBy>
  <cp:revision>5</cp:revision>
  <dcterms:created xsi:type="dcterms:W3CDTF">2021-05-10T00:25:03Z</dcterms:created>
  <dcterms:modified xsi:type="dcterms:W3CDTF">2021-06-19T22:56:26Z</dcterms:modified>
</cp:coreProperties>
</file>